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6" r:id="rId2"/>
  </p:sldMasterIdLst>
  <p:notesMasterIdLst>
    <p:notesMasterId r:id="rId48"/>
  </p:notesMasterIdLst>
  <p:sldIdLst>
    <p:sldId id="256" r:id="rId3"/>
    <p:sldId id="347" r:id="rId4"/>
    <p:sldId id="368" r:id="rId5"/>
    <p:sldId id="369" r:id="rId6"/>
    <p:sldId id="366" r:id="rId7"/>
    <p:sldId id="403" r:id="rId8"/>
    <p:sldId id="374" r:id="rId9"/>
    <p:sldId id="375" r:id="rId10"/>
    <p:sldId id="377" r:id="rId11"/>
    <p:sldId id="378" r:id="rId12"/>
    <p:sldId id="418" r:id="rId13"/>
    <p:sldId id="379" r:id="rId14"/>
    <p:sldId id="399" r:id="rId15"/>
    <p:sldId id="404" r:id="rId16"/>
    <p:sldId id="401" r:id="rId17"/>
    <p:sldId id="405" r:id="rId18"/>
    <p:sldId id="419" r:id="rId19"/>
    <p:sldId id="406" r:id="rId20"/>
    <p:sldId id="407" r:id="rId21"/>
    <p:sldId id="380" r:id="rId22"/>
    <p:sldId id="420" r:id="rId23"/>
    <p:sldId id="381" r:id="rId24"/>
    <p:sldId id="412" r:id="rId25"/>
    <p:sldId id="413" r:id="rId26"/>
    <p:sldId id="421" r:id="rId27"/>
    <p:sldId id="382" r:id="rId28"/>
    <p:sldId id="415" r:id="rId29"/>
    <p:sldId id="422" r:id="rId30"/>
    <p:sldId id="383" r:id="rId31"/>
    <p:sldId id="423" r:id="rId32"/>
    <p:sldId id="384" r:id="rId33"/>
    <p:sldId id="424" r:id="rId34"/>
    <p:sldId id="385" r:id="rId35"/>
    <p:sldId id="386" r:id="rId36"/>
    <p:sldId id="416" r:id="rId37"/>
    <p:sldId id="388" r:id="rId38"/>
    <p:sldId id="417" r:id="rId39"/>
    <p:sldId id="390" r:id="rId40"/>
    <p:sldId id="391" r:id="rId41"/>
    <p:sldId id="392" r:id="rId42"/>
    <p:sldId id="394" r:id="rId43"/>
    <p:sldId id="395" r:id="rId44"/>
    <p:sldId id="396" r:id="rId45"/>
    <p:sldId id="397" r:id="rId46"/>
    <p:sldId id="398" r:id="rId47"/>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666633"/>
    <a:srgbClr val="CC6600"/>
    <a:srgbClr val="EAEAE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80" autoAdjust="0"/>
  </p:normalViewPr>
  <p:slideViewPr>
    <p:cSldViewPr>
      <p:cViewPr varScale="1">
        <p:scale>
          <a:sx n="137" d="100"/>
          <a:sy n="137" d="100"/>
        </p:scale>
        <p:origin x="2856" y="114"/>
      </p:cViewPr>
      <p:guideLst>
        <p:guide orient="horz" pos="2159"/>
        <p:guide pos="384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F044927-A6AF-49F8-96C2-B1F0ACFC2ED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buFont typeface="Arial" pitchFamily="34" charset="0"/>
              <a:buNone/>
              <a:defRPr sz="1200">
                <a:latin typeface="Arial" pitchFamily="34" charset="0"/>
              </a:defRPr>
            </a:lvl1pPr>
          </a:lstStyle>
          <a:p>
            <a:pPr>
              <a:defRPr/>
            </a:pPr>
            <a:endParaRPr lang="en-US"/>
          </a:p>
        </p:txBody>
      </p:sp>
      <p:sp>
        <p:nvSpPr>
          <p:cNvPr id="2051" name="Rectangle 3">
            <a:extLst>
              <a:ext uri="{FF2B5EF4-FFF2-40B4-BE49-F238E27FC236}">
                <a16:creationId xmlns:a16="http://schemas.microsoft.com/office/drawing/2014/main" id="{020F8155-4B59-4EB3-B3C2-1D8FAE64DAB3}"/>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buFont typeface="Arial" pitchFamily="34" charset="0"/>
              <a:buNone/>
              <a:defRPr sz="1200">
                <a:latin typeface="Arial" pitchFamily="34" charset="0"/>
              </a:defRPr>
            </a:lvl1pPr>
          </a:lstStyle>
          <a:p>
            <a:pPr>
              <a:defRPr/>
            </a:pPr>
            <a:endParaRPr lang="en-US"/>
          </a:p>
        </p:txBody>
      </p:sp>
      <p:sp>
        <p:nvSpPr>
          <p:cNvPr id="48132" name="Rectangle 4">
            <a:extLst>
              <a:ext uri="{FF2B5EF4-FFF2-40B4-BE49-F238E27FC236}">
                <a16:creationId xmlns:a16="http://schemas.microsoft.com/office/drawing/2014/main" id="{3966E56B-01B6-42DA-B5DD-E6AF937A4ABB}"/>
              </a:ext>
            </a:extLst>
          </p:cNvPr>
          <p:cNvSpPr>
            <a:spLocks noGrp="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a:extLst>
              <a:ext uri="{FF2B5EF4-FFF2-40B4-BE49-F238E27FC236}">
                <a16:creationId xmlns:a16="http://schemas.microsoft.com/office/drawing/2014/main" id="{7AEBF351-2812-45C4-B479-A30D785F99DB}"/>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a:extLst>
              <a:ext uri="{FF2B5EF4-FFF2-40B4-BE49-F238E27FC236}">
                <a16:creationId xmlns:a16="http://schemas.microsoft.com/office/drawing/2014/main" id="{B4CFA3F0-8099-4582-8B07-98F47F8A8E47}"/>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buFont typeface="Arial" pitchFamily="34" charset="0"/>
              <a:buNone/>
              <a:defRPr sz="1200">
                <a:latin typeface="Arial" pitchFamily="34" charset="0"/>
              </a:defRPr>
            </a:lvl1pPr>
          </a:lstStyle>
          <a:p>
            <a:pPr>
              <a:defRPr/>
            </a:pPr>
            <a:endParaRPr lang="en-US"/>
          </a:p>
        </p:txBody>
      </p:sp>
      <p:sp>
        <p:nvSpPr>
          <p:cNvPr id="2055" name="Rectangle 7">
            <a:extLst>
              <a:ext uri="{FF2B5EF4-FFF2-40B4-BE49-F238E27FC236}">
                <a16:creationId xmlns:a16="http://schemas.microsoft.com/office/drawing/2014/main" id="{93E5B0EE-7CD1-4134-A089-915024EDB81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AC516FA9-663A-4810-92A7-480BDFE7E217}"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C516FA9-663A-4810-92A7-480BDFE7E217}" type="slidenum">
              <a:rPr lang="en-US" altLang="zh-CN" smtClean="0"/>
              <a:pPr/>
              <a:t>1</a:t>
            </a:fld>
            <a:endParaRPr lang="en-US" altLang="zh-CN"/>
          </a:p>
        </p:txBody>
      </p:sp>
    </p:spTree>
    <p:extLst>
      <p:ext uri="{BB962C8B-B14F-4D97-AF65-F5344CB8AC3E}">
        <p14:creationId xmlns:p14="http://schemas.microsoft.com/office/powerpoint/2010/main" val="3489882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itchFamily="34" charset="0"/>
                <a:ea typeface="宋体" pitchFamily="2" charset="-122"/>
                <a:cs typeface="+mn-cs"/>
              </a:rPr>
              <a:t>Large Hadron Collider, </a:t>
            </a:r>
            <a:endParaRPr lang="zh-CN" altLang="en-US" dirty="0"/>
          </a:p>
        </p:txBody>
      </p:sp>
      <p:sp>
        <p:nvSpPr>
          <p:cNvPr id="4" name="灯片编号占位符 3"/>
          <p:cNvSpPr>
            <a:spLocks noGrp="1"/>
          </p:cNvSpPr>
          <p:nvPr>
            <p:ph type="sldNum" sz="quarter" idx="5"/>
          </p:nvPr>
        </p:nvSpPr>
        <p:spPr/>
        <p:txBody>
          <a:bodyPr/>
          <a:lstStyle/>
          <a:p>
            <a:fld id="{AC516FA9-663A-4810-92A7-480BDFE7E217}" type="slidenum">
              <a:rPr lang="en-US" altLang="zh-CN" smtClean="0"/>
              <a:pPr/>
              <a:t>14</a:t>
            </a:fld>
            <a:endParaRPr lang="en-US" altLang="zh-CN"/>
          </a:p>
        </p:txBody>
      </p:sp>
    </p:spTree>
    <p:extLst>
      <p:ext uri="{BB962C8B-B14F-4D97-AF65-F5344CB8AC3E}">
        <p14:creationId xmlns:p14="http://schemas.microsoft.com/office/powerpoint/2010/main" val="4154401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C516FA9-663A-4810-92A7-480BDFE7E217}" type="slidenum">
              <a:rPr lang="en-US" altLang="zh-CN" smtClean="0"/>
              <a:pPr/>
              <a:t>32</a:t>
            </a:fld>
            <a:endParaRPr lang="en-US" altLang="zh-CN"/>
          </a:p>
        </p:txBody>
      </p:sp>
    </p:spTree>
    <p:extLst>
      <p:ext uri="{BB962C8B-B14F-4D97-AF65-F5344CB8AC3E}">
        <p14:creationId xmlns:p14="http://schemas.microsoft.com/office/powerpoint/2010/main" val="333868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40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latin typeface="+mn-ea"/>
                <a:ea typeface="+mn-ea"/>
              </a:defRPr>
            </a:lvl4pPr>
            <a:lvl5pPr>
              <a:lnSpc>
                <a:spcPct val="100000"/>
              </a:lnSpc>
              <a:spcAft>
                <a:spcPts val="0"/>
              </a:spcAft>
              <a:defRPr sz="1800">
                <a:solidFill>
                  <a:srgbClr val="000099"/>
                </a:solidFill>
                <a:latin typeface="+mn-ea"/>
                <a:ea typeface="+mn-ea"/>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2927976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0099"/>
                </a:solidFill>
                <a:latin typeface="+mj-ea"/>
                <a:ea typeface="+mj-ea"/>
              </a:defRPr>
            </a:lvl1pPr>
          </a:lstStyle>
          <a:p>
            <a:r>
              <a:rPr lang="zh-CN" altLang="en-US"/>
              <a:t>单击此处编辑母版标题样式</a:t>
            </a:r>
            <a:endParaRPr lang="en-US" dirty="0"/>
          </a:p>
        </p:txBody>
      </p:sp>
    </p:spTree>
    <p:extLst>
      <p:ext uri="{BB962C8B-B14F-4D97-AF65-F5344CB8AC3E}">
        <p14:creationId xmlns:p14="http://schemas.microsoft.com/office/powerpoint/2010/main" val="69629384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cols">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527052" y="1340768"/>
            <a:ext cx="5492748" cy="511256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340768"/>
            <a:ext cx="5492748" cy="511256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标题 4"/>
          <p:cNvSpPr>
            <a:spLocks noGrp="1"/>
          </p:cNvSpPr>
          <p:nvPr>
            <p:ph type="title"/>
          </p:nvPr>
        </p:nvSpPr>
        <p:spPr/>
        <p:txBody>
          <a:bodyPr/>
          <a:lstStyle>
            <a:lvl1pPr algn="l">
              <a:defRPr>
                <a:solidFill>
                  <a:srgbClr val="000099"/>
                </a:solidFill>
              </a:defRPr>
            </a:lvl1pPr>
          </a:lstStyle>
          <a:p>
            <a:r>
              <a:rPr lang="zh-CN" altLang="en-US"/>
              <a:t>单击此处编辑母版标题样式</a:t>
            </a:r>
          </a:p>
        </p:txBody>
      </p:sp>
    </p:spTree>
    <p:extLst>
      <p:ext uri="{BB962C8B-B14F-4D97-AF65-F5344CB8AC3E}">
        <p14:creationId xmlns:p14="http://schemas.microsoft.com/office/powerpoint/2010/main" val="354766004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co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527051" y="1536412"/>
            <a:ext cx="11137899" cy="4844916"/>
          </a:xfrm>
        </p:spPr>
        <p:txBody>
          <a:bodyPr/>
          <a:lstStyle>
            <a:lvl1pPr>
              <a:defRPr>
                <a:latin typeface="+mn-ea"/>
                <a:ea typeface="+mn-ea"/>
              </a:defRPr>
            </a:lvl1pPr>
            <a:lvl2pPr>
              <a:defRPr>
                <a:latin typeface="+mn-ea"/>
                <a:ea typeface="+mn-ea"/>
              </a:defRPr>
            </a:lvl2pPr>
            <a:lvl3pPr>
              <a:defRPr>
                <a:latin typeface="+mn-ea"/>
                <a:ea typeface="+mn-ea"/>
              </a:defRPr>
            </a:lvl3pPr>
            <a:lvl4pPr>
              <a:defRPr>
                <a:latin typeface="+mn-ea"/>
                <a:ea typeface="+mn-ea"/>
              </a:defRPr>
            </a:lvl4pPr>
            <a:lvl5pPr>
              <a:defRPr>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lvl1pPr algn="l">
              <a:defRPr>
                <a:solidFill>
                  <a:srgbClr val="000099"/>
                </a:solidFill>
              </a:defRPr>
            </a:lvl1pPr>
          </a:lstStyle>
          <a:p>
            <a:r>
              <a:rPr lang="zh-CN" altLang="en-US"/>
              <a:t>单击此处编辑母版标题样式</a:t>
            </a:r>
            <a:endParaRPr lang="en-US" dirty="0"/>
          </a:p>
        </p:txBody>
      </p:sp>
    </p:spTree>
    <p:extLst>
      <p:ext uri="{BB962C8B-B14F-4D97-AF65-F5344CB8AC3E}">
        <p14:creationId xmlns:p14="http://schemas.microsoft.com/office/powerpoint/2010/main" val="396118887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295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9A9F1-19D8-4D9A-90B8-DF0CAC7948DC}"/>
              </a:ext>
            </a:extLst>
          </p:cNvPr>
          <p:cNvSpPr>
            <a:spLocks noGrp="1"/>
          </p:cNvSpPr>
          <p:nvPr>
            <p:ph type="title"/>
          </p:nvPr>
        </p:nvSpPr>
        <p:spPr/>
        <p:txBody>
          <a:bodyPr/>
          <a:lstStyle>
            <a:lvl1pPr algn="l">
              <a:defRPr>
                <a:solidFill>
                  <a:srgbClr val="000099"/>
                </a:solidFill>
              </a:defRPr>
            </a:lvl1pPr>
          </a:lstStyle>
          <a:p>
            <a:r>
              <a:rPr lang="zh-CN" altLang="en-US"/>
              <a:t>单击此处编辑母版标题样式</a:t>
            </a:r>
          </a:p>
        </p:txBody>
      </p:sp>
      <p:sp>
        <p:nvSpPr>
          <p:cNvPr id="6" name="图片占位符 5">
            <a:extLst>
              <a:ext uri="{FF2B5EF4-FFF2-40B4-BE49-F238E27FC236}">
                <a16:creationId xmlns:a16="http://schemas.microsoft.com/office/drawing/2014/main" id="{3A0C849F-5E91-49CE-B5EE-F647C5539FFD}"/>
              </a:ext>
            </a:extLst>
          </p:cNvPr>
          <p:cNvSpPr>
            <a:spLocks noGrp="1"/>
          </p:cNvSpPr>
          <p:nvPr>
            <p:ph type="pic" sz="quarter" idx="10"/>
          </p:nvPr>
        </p:nvSpPr>
        <p:spPr>
          <a:xfrm>
            <a:off x="1990775" y="1484784"/>
            <a:ext cx="8425705" cy="4177059"/>
          </a:xfrm>
        </p:spPr>
        <p:txBody>
          <a:bodyPr/>
          <a:lstStyle>
            <a:lvl1pPr marL="0" indent="0">
              <a:buNone/>
              <a:defRPr/>
            </a:lvl1pPr>
          </a:lstStyle>
          <a:p>
            <a:r>
              <a:rPr lang="zh-CN" altLang="en-US"/>
              <a:t>单击图标添加图片</a:t>
            </a:r>
            <a:endParaRPr lang="zh-CN" altLang="en-US" dirty="0"/>
          </a:p>
        </p:txBody>
      </p:sp>
      <p:sp>
        <p:nvSpPr>
          <p:cNvPr id="8" name="文本占位符 7">
            <a:extLst>
              <a:ext uri="{FF2B5EF4-FFF2-40B4-BE49-F238E27FC236}">
                <a16:creationId xmlns:a16="http://schemas.microsoft.com/office/drawing/2014/main" id="{46A74C92-B00D-44F7-8326-C15FA927943D}"/>
              </a:ext>
            </a:extLst>
          </p:cNvPr>
          <p:cNvSpPr>
            <a:spLocks noGrp="1"/>
          </p:cNvSpPr>
          <p:nvPr>
            <p:ph type="body" sz="quarter" idx="11"/>
          </p:nvPr>
        </p:nvSpPr>
        <p:spPr>
          <a:xfrm>
            <a:off x="2063427" y="5949652"/>
            <a:ext cx="8280400" cy="4318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zh-CN" altLang="en-US"/>
              <a:t>编辑母版文本样式</a:t>
            </a:r>
          </a:p>
        </p:txBody>
      </p:sp>
    </p:spTree>
    <p:extLst>
      <p:ext uri="{BB962C8B-B14F-4D97-AF65-F5344CB8AC3E}">
        <p14:creationId xmlns:p14="http://schemas.microsoft.com/office/powerpoint/2010/main" val="2521896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_splash">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2D4AB853-C682-47C1-B33C-657DE30757A9}"/>
              </a:ext>
            </a:extLst>
          </p:cNvPr>
          <p:cNvSpPr>
            <a:spLocks noGrp="1"/>
          </p:cNvSpPr>
          <p:nvPr>
            <p:ph type="title"/>
          </p:nvPr>
        </p:nvSpPr>
        <p:spPr>
          <a:xfrm>
            <a:off x="527052" y="2852936"/>
            <a:ext cx="11137899" cy="1296144"/>
          </a:xfrm>
        </p:spPr>
        <p:txBody>
          <a:bodyPr>
            <a:noAutofit/>
          </a:bodyPr>
          <a:lstStyle>
            <a:lvl1pPr>
              <a:defRPr sz="6000">
                <a:solidFill>
                  <a:srgbClr val="000099"/>
                </a:solidFill>
              </a:defRPr>
            </a:lvl1pPr>
          </a:lstStyle>
          <a:p>
            <a:r>
              <a:rPr lang="zh-CN" altLang="en-US"/>
              <a:t>单击此处编辑母版标题样式</a:t>
            </a:r>
            <a:endParaRPr lang="en-US" dirty="0"/>
          </a:p>
        </p:txBody>
      </p:sp>
      <p:sp>
        <p:nvSpPr>
          <p:cNvPr id="9" name="Rectangle 8" descr="Gold bar">
            <a:extLst>
              <a:ext uri="{FF2B5EF4-FFF2-40B4-BE49-F238E27FC236}">
                <a16:creationId xmlns:a16="http://schemas.microsoft.com/office/drawing/2014/main" id="{EC856B10-B2B3-4937-9D53-A7E638CD77D6}"/>
              </a:ext>
            </a:extLst>
          </p:cNvPr>
          <p:cNvSpPr>
            <a:spLocks noChangeArrowheads="1"/>
          </p:cNvSpPr>
          <p:nvPr userDrawn="1"/>
        </p:nvSpPr>
        <p:spPr bwMode="auto">
          <a:xfrm>
            <a:off x="304802" y="4149080"/>
            <a:ext cx="3827585" cy="201613"/>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0" name="Rectangle 9" descr="Orange bar">
            <a:extLst>
              <a:ext uri="{FF2B5EF4-FFF2-40B4-BE49-F238E27FC236}">
                <a16:creationId xmlns:a16="http://schemas.microsoft.com/office/drawing/2014/main" id="{7A621C23-F3F0-461C-BC8B-CDCB0483B472}"/>
              </a:ext>
            </a:extLst>
          </p:cNvPr>
          <p:cNvSpPr>
            <a:spLocks noChangeArrowheads="1"/>
          </p:cNvSpPr>
          <p:nvPr userDrawn="1"/>
        </p:nvSpPr>
        <p:spPr bwMode="auto">
          <a:xfrm>
            <a:off x="4132387" y="4149080"/>
            <a:ext cx="3825631" cy="201613"/>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1" name="Rectangle 10" descr="Slate bar">
            <a:extLst>
              <a:ext uri="{FF2B5EF4-FFF2-40B4-BE49-F238E27FC236}">
                <a16:creationId xmlns:a16="http://schemas.microsoft.com/office/drawing/2014/main" id="{3430577D-88FB-42D7-973C-EACA1B7666D5}"/>
              </a:ext>
            </a:extLst>
          </p:cNvPr>
          <p:cNvSpPr>
            <a:spLocks noChangeArrowheads="1"/>
          </p:cNvSpPr>
          <p:nvPr userDrawn="1"/>
        </p:nvSpPr>
        <p:spPr bwMode="auto">
          <a:xfrm>
            <a:off x="7958016" y="4149080"/>
            <a:ext cx="3827584" cy="201613"/>
          </a:xfrm>
          <a:prstGeom prst="rect">
            <a:avLst/>
          </a:prstGeom>
          <a:solidFill>
            <a:srgbClr val="333399"/>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333399"/>
              </a:solidFill>
              <a:effectLst/>
              <a:uLnTx/>
              <a:uFillTx/>
            </a:endParaRPr>
          </a:p>
        </p:txBody>
      </p:sp>
    </p:spTree>
    <p:extLst>
      <p:ext uri="{BB962C8B-B14F-4D97-AF65-F5344CB8AC3E}">
        <p14:creationId xmlns:p14="http://schemas.microsoft.com/office/powerpoint/2010/main" val="3509182722"/>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utlines">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2F473D1-9F65-420A-9356-8226D357A38F}"/>
              </a:ext>
            </a:extLst>
          </p:cNvPr>
          <p:cNvSpPr>
            <a:spLocks noGrp="1"/>
          </p:cNvSpPr>
          <p:nvPr>
            <p:ph type="title"/>
          </p:nvPr>
        </p:nvSpPr>
        <p:spPr>
          <a:xfrm>
            <a:off x="609601" y="188640"/>
            <a:ext cx="11158415" cy="792088"/>
          </a:xfrm>
        </p:spPr>
        <p:txBody>
          <a:bodyPr>
            <a:normAutofit/>
          </a:bodyPr>
          <a:lstStyle>
            <a:lvl1pPr algn="l">
              <a:defRPr sz="4400" b="1">
                <a:solidFill>
                  <a:srgbClr val="333399"/>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内容占位符 2">
            <a:extLst>
              <a:ext uri="{FF2B5EF4-FFF2-40B4-BE49-F238E27FC236}">
                <a16:creationId xmlns:a16="http://schemas.microsoft.com/office/drawing/2014/main" id="{21D0F0CA-8AD2-4246-9A61-C9C6D7F89D64}"/>
              </a:ext>
            </a:extLst>
          </p:cNvPr>
          <p:cNvSpPr>
            <a:spLocks noGrp="1"/>
          </p:cNvSpPr>
          <p:nvPr>
            <p:ph idx="1"/>
          </p:nvPr>
        </p:nvSpPr>
        <p:spPr>
          <a:xfrm>
            <a:off x="609601" y="1196754"/>
            <a:ext cx="11158415" cy="4934173"/>
          </a:xfrm>
        </p:spPr>
        <p:txBody>
          <a:bodyPr/>
          <a:lstStyle>
            <a:lvl1pPr>
              <a:lnSpc>
                <a:spcPct val="110000"/>
              </a:lnSpc>
              <a:spcBef>
                <a:spcPts val="738"/>
              </a:spcBef>
              <a:defRPr sz="3200" b="0">
                <a:solidFill>
                  <a:srgbClr val="000099"/>
                </a:solidFill>
                <a:latin typeface="+mn-ea"/>
                <a:ea typeface="+mn-ea"/>
              </a:defRPr>
            </a:lvl1pPr>
            <a:lvl2pPr>
              <a:lnSpc>
                <a:spcPct val="110000"/>
              </a:lnSpc>
              <a:spcBef>
                <a:spcPts val="738"/>
              </a:spcBef>
              <a:defRPr sz="2800" b="0">
                <a:solidFill>
                  <a:srgbClr val="000099"/>
                </a:solidFill>
                <a:latin typeface="+mn-ea"/>
                <a:ea typeface="+mn-ea"/>
              </a:defRPr>
            </a:lvl2pPr>
            <a:lvl3pPr>
              <a:lnSpc>
                <a:spcPct val="110000"/>
              </a:lnSpc>
              <a:spcBef>
                <a:spcPts val="738"/>
              </a:spcBef>
              <a:defRPr sz="2400" b="0">
                <a:solidFill>
                  <a:srgbClr val="000099"/>
                </a:solidFill>
                <a:latin typeface="+mn-ea"/>
                <a:ea typeface="+mn-ea"/>
              </a:defRPr>
            </a:lvl3pPr>
            <a:lvl4pPr>
              <a:lnSpc>
                <a:spcPct val="110000"/>
              </a:lnSpc>
              <a:spcBef>
                <a:spcPts val="738"/>
              </a:spcBef>
              <a:defRPr sz="2400" b="0">
                <a:solidFill>
                  <a:srgbClr val="000099"/>
                </a:solidFill>
                <a:latin typeface="+mn-ea"/>
                <a:ea typeface="+mn-ea"/>
              </a:defRPr>
            </a:lvl4pPr>
            <a:lvl5pPr>
              <a:lnSpc>
                <a:spcPct val="110000"/>
              </a:lnSpc>
              <a:spcBef>
                <a:spcPts val="738"/>
              </a:spcBef>
              <a:defRPr sz="2462" b="0">
                <a:solidFill>
                  <a:srgbClr val="000099"/>
                </a:solidFill>
                <a:latin typeface="+mn-ea"/>
                <a:ea typeface="+mn-ea"/>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8" name="Line 8">
            <a:extLst>
              <a:ext uri="{FF2B5EF4-FFF2-40B4-BE49-F238E27FC236}">
                <a16:creationId xmlns:a16="http://schemas.microsoft.com/office/drawing/2014/main" id="{A8D5CD42-9079-4B1E-895A-85B4688151FB}"/>
              </a:ext>
            </a:extLst>
          </p:cNvPr>
          <p:cNvSpPr>
            <a:spLocks noChangeShapeType="1"/>
          </p:cNvSpPr>
          <p:nvPr userDrawn="1"/>
        </p:nvSpPr>
        <p:spPr bwMode="auto">
          <a:xfrm>
            <a:off x="609601" y="1052736"/>
            <a:ext cx="1115841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7" descr="Gold bar">
            <a:extLst>
              <a:ext uri="{FF2B5EF4-FFF2-40B4-BE49-F238E27FC236}">
                <a16:creationId xmlns:a16="http://schemas.microsoft.com/office/drawing/2014/main" id="{2CC5EC15-8C7D-448E-89B3-541D1EE7B701}"/>
              </a:ext>
            </a:extLst>
          </p:cNvPr>
          <p:cNvSpPr>
            <a:spLocks noChangeArrowheads="1"/>
          </p:cNvSpPr>
          <p:nvPr userDrawn="1"/>
        </p:nvSpPr>
        <p:spPr bwMode="auto">
          <a:xfrm>
            <a:off x="0" y="0"/>
            <a:ext cx="304800" cy="2286000"/>
          </a:xfrm>
          <a:prstGeom prst="rect">
            <a:avLst/>
          </a:prstGeom>
          <a:solidFill>
            <a:srgbClr val="FF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954" b="0" i="0" u="none" strike="noStrike" kern="0" cap="none" spc="0" normalizeH="0" baseline="0" noProof="0">
              <a:ln>
                <a:noFill/>
              </a:ln>
              <a:solidFill>
                <a:srgbClr val="000000"/>
              </a:solidFill>
              <a:effectLst/>
              <a:uLnTx/>
              <a:uFillTx/>
              <a:latin typeface="Times New Roman" pitchFamily="18" charset="0"/>
              <a:ea typeface="宋体" pitchFamily="2" charset="-122"/>
            </a:endParaRPr>
          </a:p>
        </p:txBody>
      </p:sp>
      <p:sp>
        <p:nvSpPr>
          <p:cNvPr id="13" name="Rectangle 9" descr="Orange bar">
            <a:extLst>
              <a:ext uri="{FF2B5EF4-FFF2-40B4-BE49-F238E27FC236}">
                <a16:creationId xmlns:a16="http://schemas.microsoft.com/office/drawing/2014/main" id="{07F839C5-4FA0-48A5-A0F8-C608635C94C5}"/>
              </a:ext>
            </a:extLst>
          </p:cNvPr>
          <p:cNvSpPr>
            <a:spLocks noChangeArrowheads="1"/>
          </p:cNvSpPr>
          <p:nvPr userDrawn="1"/>
        </p:nvSpPr>
        <p:spPr bwMode="auto">
          <a:xfrm>
            <a:off x="0" y="2286000"/>
            <a:ext cx="304800" cy="228600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954" b="0" i="0" u="none" strike="noStrike" kern="0" cap="none" spc="0" normalizeH="0" baseline="0" noProof="0">
              <a:ln>
                <a:noFill/>
              </a:ln>
              <a:solidFill>
                <a:srgbClr val="000000"/>
              </a:solidFill>
              <a:effectLst/>
              <a:uLnTx/>
              <a:uFillTx/>
              <a:latin typeface="Times New Roman" pitchFamily="18" charset="0"/>
              <a:ea typeface="宋体" pitchFamily="2" charset="-122"/>
            </a:endParaRPr>
          </a:p>
        </p:txBody>
      </p:sp>
      <p:sp>
        <p:nvSpPr>
          <p:cNvPr id="14" name="Rectangle 10" descr="Slate bar">
            <a:extLst>
              <a:ext uri="{FF2B5EF4-FFF2-40B4-BE49-F238E27FC236}">
                <a16:creationId xmlns:a16="http://schemas.microsoft.com/office/drawing/2014/main" id="{1294C67E-DF23-47C0-BFF1-B4CCF81EBB13}"/>
              </a:ext>
            </a:extLst>
          </p:cNvPr>
          <p:cNvSpPr>
            <a:spLocks noChangeArrowheads="1"/>
          </p:cNvSpPr>
          <p:nvPr userDrawn="1"/>
        </p:nvSpPr>
        <p:spPr bwMode="auto">
          <a:xfrm>
            <a:off x="0" y="4572000"/>
            <a:ext cx="304800" cy="2286000"/>
          </a:xfrm>
          <a:prstGeom prst="rect">
            <a:avLst/>
          </a:prstGeom>
          <a:solidFill>
            <a:srgbClr val="333399"/>
          </a:solidFill>
          <a:ln>
            <a:noFill/>
          </a:ln>
          <a:effectLst/>
        </p:spPr>
        <p:txBody>
          <a:bodyPr wrap="none" anchor="ctr"/>
          <a:lstStyle/>
          <a:p>
            <a:pPr algn="ctr" eaLnBrk="1" hangingPunct="1"/>
            <a:endParaRPr lang="zh-CN" altLang="en-US" sz="2954">
              <a:solidFill>
                <a:srgbClr val="000000"/>
              </a:solidFill>
              <a:latin typeface="Times New Roman" pitchFamily="18" charset="0"/>
              <a:ea typeface="宋体" pitchFamily="2" charset="-122"/>
            </a:endParaRPr>
          </a:p>
        </p:txBody>
      </p:sp>
    </p:spTree>
    <p:extLst>
      <p:ext uri="{BB962C8B-B14F-4D97-AF65-F5344CB8AC3E}">
        <p14:creationId xmlns:p14="http://schemas.microsoft.com/office/powerpoint/2010/main" val="338627825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03AE97-95A3-4070-A859-B359C6905406}"/>
              </a:ext>
            </a:extLst>
          </p:cNvPr>
          <p:cNvSpPr txBox="1"/>
          <p:nvPr userDrawn="1"/>
        </p:nvSpPr>
        <p:spPr>
          <a:xfrm>
            <a:off x="4223792" y="6623920"/>
            <a:ext cx="3456384" cy="276999"/>
          </a:xfrm>
          <a:prstGeom prst="rect">
            <a:avLst/>
          </a:prstGeom>
          <a:noFill/>
        </p:spPr>
        <p:txBody>
          <a:bodyPr wrap="square" rtlCol="0">
            <a:spAutoFit/>
          </a:bodyPr>
          <a:lstStyle/>
          <a:p>
            <a:pPr algn="ctr"/>
            <a:r>
              <a:rPr lang="zh-CN" altLang="en-US" sz="1200" dirty="0">
                <a:solidFill>
                  <a:srgbClr val="FFFF00"/>
                </a:solidFill>
              </a:rPr>
              <a:t>补充内容</a:t>
            </a:r>
          </a:p>
        </p:txBody>
      </p:sp>
    </p:spTree>
    <p:extLst>
      <p:ext uri="{BB962C8B-B14F-4D97-AF65-F5344CB8AC3E}">
        <p14:creationId xmlns:p14="http://schemas.microsoft.com/office/powerpoint/2010/main" val="3127331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515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TextBox 11"/>
          <p:cNvSpPr txBox="1"/>
          <p:nvPr/>
        </p:nvSpPr>
        <p:spPr>
          <a:xfrm>
            <a:off x="1190475" y="3104762"/>
            <a:ext cx="5415264" cy="1077218"/>
          </a:xfrm>
          <a:prstGeom prst="rect">
            <a:avLst/>
          </a:prstGeom>
          <a:noFill/>
        </p:spPr>
        <p:txBody>
          <a:bodyPr wrap="none" rtlCol="0">
            <a:spAutoFit/>
          </a:bodyPr>
          <a:lstStyle/>
          <a:p>
            <a:pPr algn="ctr"/>
            <a:r>
              <a:rPr lang="en-US" altLang="zh-CN" sz="3600" dirty="0">
                <a:solidFill>
                  <a:schemeClr val="bg1"/>
                </a:solidFill>
                <a:effectLst>
                  <a:glow rad="63500">
                    <a:srgbClr val="00B0F0">
                      <a:alpha val="40000"/>
                    </a:srgbClr>
                  </a:glow>
                </a:effectLst>
                <a:latin typeface="微软雅黑" panose="020B0503020204020204" pitchFamily="34" charset="-122"/>
                <a:ea typeface="微软雅黑" panose="020B0503020204020204" pitchFamily="34" charset="-122"/>
              </a:rPr>
              <a:t>BIG DATA</a:t>
            </a:r>
          </a:p>
          <a:p>
            <a:pPr algn="ctr"/>
            <a:r>
              <a:rPr lang="en-US" altLang="zh-CN" sz="2800" dirty="0">
                <a:solidFill>
                  <a:schemeClr val="bg1"/>
                </a:solidFill>
                <a:effectLst>
                  <a:glow rad="63500">
                    <a:srgbClr val="00B0F0">
                      <a:alpha val="40000"/>
                    </a:srgbClr>
                  </a:glow>
                </a:effectLst>
                <a:latin typeface="微软雅黑" panose="020B0503020204020204" pitchFamily="34" charset="-122"/>
                <a:ea typeface="微软雅黑" panose="020B0503020204020204" pitchFamily="34" charset="-122"/>
              </a:rPr>
              <a:t>ANALYTICS AND PROCESSING</a:t>
            </a:r>
            <a:endParaRPr lang="zh-CN" altLang="en-US" sz="2800" dirty="0">
              <a:solidFill>
                <a:schemeClr val="bg1"/>
              </a:solidFill>
              <a:effectLst>
                <a:glow rad="63500">
                  <a:srgbClr val="00B0F0">
                    <a:alpha val="40000"/>
                  </a:srgbClr>
                </a:glow>
              </a:effectLst>
              <a:latin typeface="微软雅黑" panose="020B0503020204020204" pitchFamily="34" charset="-122"/>
              <a:ea typeface="微软雅黑" panose="020B0503020204020204" pitchFamily="34" charset="-122"/>
            </a:endParaRPr>
          </a:p>
        </p:txBody>
      </p:sp>
      <p:sp>
        <p:nvSpPr>
          <p:cNvPr id="5" name="标题 4">
            <a:extLst>
              <a:ext uri="{FF2B5EF4-FFF2-40B4-BE49-F238E27FC236}">
                <a16:creationId xmlns:a16="http://schemas.microsoft.com/office/drawing/2014/main" id="{58C8AA5D-82B6-4594-943C-747A43909815}"/>
              </a:ext>
            </a:extLst>
          </p:cNvPr>
          <p:cNvSpPr>
            <a:spLocks noGrp="1"/>
          </p:cNvSpPr>
          <p:nvPr>
            <p:ph type="title"/>
          </p:nvPr>
        </p:nvSpPr>
        <p:spPr>
          <a:xfrm>
            <a:off x="457348" y="1219258"/>
            <a:ext cx="10515600" cy="1325563"/>
          </a:xfrm>
          <a:prstGeom prst="rect">
            <a:avLst/>
          </a:prstGeom>
        </p:spPr>
        <p:txBody>
          <a:bodyPr/>
          <a:lstStyle>
            <a:lvl1pPr>
              <a:defRPr sz="4800" b="1">
                <a:solidFill>
                  <a:schemeClr val="accent1">
                    <a:lumMod val="75000"/>
                  </a:schemeClr>
                </a:solidFill>
              </a:defRPr>
            </a:lvl1pPr>
          </a:lstStyle>
          <a:p>
            <a:r>
              <a:rPr lang="zh-CN" altLang="en-US"/>
              <a:t>单击此处编辑母版标题样式</a:t>
            </a:r>
            <a:endParaRPr lang="zh-CN" altLang="en-US" dirty="0"/>
          </a:p>
        </p:txBody>
      </p:sp>
      <p:sp>
        <p:nvSpPr>
          <p:cNvPr id="8" name="副标题 2">
            <a:extLst>
              <a:ext uri="{FF2B5EF4-FFF2-40B4-BE49-F238E27FC236}">
                <a16:creationId xmlns:a16="http://schemas.microsoft.com/office/drawing/2014/main" id="{436024A2-ACB5-478F-B908-AFD43BBB8C4D}"/>
              </a:ext>
            </a:extLst>
          </p:cNvPr>
          <p:cNvSpPr txBox="1">
            <a:spLocks/>
          </p:cNvSpPr>
          <p:nvPr userDrawn="1"/>
        </p:nvSpPr>
        <p:spPr>
          <a:xfrm>
            <a:off x="114624" y="4725144"/>
            <a:ext cx="6075783" cy="1805464"/>
          </a:xfrm>
        </p:spPr>
        <p:txBody>
          <a:bodyPr>
            <a:noAutofit/>
          </a:bodyPr>
          <a:lstStyle>
            <a:lvl1pPr marL="228526" indent="-228526" algn="l" defTabSz="914103" rtl="0" eaLnBrk="1" latinLnBrk="0" hangingPunct="1">
              <a:lnSpc>
                <a:spcPct val="90000"/>
              </a:lnSpc>
              <a:spcBef>
                <a:spcPts val="1000"/>
              </a:spcBef>
              <a:buFont typeface="Arial" panose="020B0604020202020204" pitchFamily="34" charset="0"/>
              <a:buChar char="•"/>
              <a:defRPr sz="2799" kern="1200">
                <a:solidFill>
                  <a:srgbClr val="002060"/>
                </a:solidFill>
                <a:latin typeface="微软雅黑" panose="020B0503020204020204" pitchFamily="34" charset="-122"/>
                <a:ea typeface="微软雅黑" panose="020B0503020204020204" pitchFamily="34" charset="-122"/>
                <a:cs typeface="+mn-cs"/>
              </a:defRPr>
            </a:lvl1pPr>
            <a:lvl2pPr marL="685577" indent="-228526" algn="l" defTabSz="914103" rtl="0" eaLnBrk="1" latinLnBrk="0" hangingPunct="1">
              <a:lnSpc>
                <a:spcPct val="90000"/>
              </a:lnSpc>
              <a:spcBef>
                <a:spcPts val="500"/>
              </a:spcBef>
              <a:buFont typeface="Arial" panose="020B0604020202020204" pitchFamily="34" charset="0"/>
              <a:buChar char="•"/>
              <a:defRPr sz="2399" kern="1200">
                <a:solidFill>
                  <a:srgbClr val="002060"/>
                </a:solidFill>
                <a:latin typeface="微软雅黑" panose="020B0503020204020204" pitchFamily="34" charset="-122"/>
                <a:ea typeface="微软雅黑" panose="020B0503020204020204" pitchFamily="34" charset="-122"/>
                <a:cs typeface="+mn-cs"/>
              </a:defRPr>
            </a:lvl2pPr>
            <a:lvl3pPr marL="1142629" indent="-228526" algn="l" defTabSz="914103" rtl="0" eaLnBrk="1" latinLnBrk="0" hangingPunct="1">
              <a:lnSpc>
                <a:spcPct val="90000"/>
              </a:lnSpc>
              <a:spcBef>
                <a:spcPts val="500"/>
              </a:spcBef>
              <a:buFont typeface="Arial" panose="020B0604020202020204" pitchFamily="34" charset="0"/>
              <a:buChar char="•"/>
              <a:defRPr sz="1999" kern="1200">
                <a:solidFill>
                  <a:srgbClr val="002060"/>
                </a:solidFill>
                <a:latin typeface="微软雅黑" panose="020B0503020204020204" pitchFamily="34" charset="-122"/>
                <a:ea typeface="微软雅黑" panose="020B0503020204020204" pitchFamily="34" charset="-122"/>
                <a:cs typeface="+mn-cs"/>
              </a:defRPr>
            </a:lvl3pPr>
            <a:lvl4pPr marL="1599680" indent="-228526" algn="l" defTabSz="914103" rtl="0" eaLnBrk="1" latinLnBrk="0" hangingPunct="1">
              <a:lnSpc>
                <a:spcPct val="90000"/>
              </a:lnSpc>
              <a:spcBef>
                <a:spcPts val="500"/>
              </a:spcBef>
              <a:buFont typeface="Arial" panose="020B0604020202020204" pitchFamily="34" charset="0"/>
              <a:buChar char="•"/>
              <a:defRPr sz="1799" kern="1200">
                <a:solidFill>
                  <a:srgbClr val="002060"/>
                </a:solidFill>
                <a:latin typeface="微软雅黑" panose="020B0503020204020204" pitchFamily="34" charset="-122"/>
                <a:ea typeface="微软雅黑" panose="020B0503020204020204" pitchFamily="34" charset="-122"/>
                <a:cs typeface="+mn-cs"/>
              </a:defRPr>
            </a:lvl4pPr>
            <a:lvl5pPr marL="2056731" indent="-228526" algn="l" defTabSz="914103" rtl="0" eaLnBrk="1" latinLnBrk="0" hangingPunct="1">
              <a:lnSpc>
                <a:spcPct val="90000"/>
              </a:lnSpc>
              <a:spcBef>
                <a:spcPts val="500"/>
              </a:spcBef>
              <a:buFont typeface="Arial" panose="020B0604020202020204" pitchFamily="34" charset="0"/>
              <a:buChar char="•"/>
              <a:defRPr sz="1799" kern="1200">
                <a:solidFill>
                  <a:srgbClr val="002060"/>
                </a:solidFill>
                <a:latin typeface="微软雅黑" panose="020B0503020204020204" pitchFamily="34" charset="-122"/>
                <a:ea typeface="微软雅黑" panose="020B0503020204020204" pitchFamily="34" charset="-122"/>
                <a:cs typeface="+mn-cs"/>
              </a:defRPr>
            </a:lvl5pPr>
            <a:lvl6pPr marL="2513783" indent="-228526"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834" indent="-228526"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32" indent="-228526"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783" indent="-228526" algn="l" defTabSz="91410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r">
              <a:buFont typeface="Arial" panose="020B0604020202020204" pitchFamily="34" charset="0"/>
              <a:buNone/>
            </a:pPr>
            <a:r>
              <a:rPr lang="en-US" altLang="zh-CN" sz="2000" b="0" dirty="0">
                <a:solidFill>
                  <a:schemeClr val="accent1">
                    <a:lumMod val="75000"/>
                  </a:schemeClr>
                </a:solidFill>
                <a:latin typeface="Arial" panose="020B0604020202020204" pitchFamily="34" charset="0"/>
                <a:cs typeface="Arial" panose="020B0604020202020204" pitchFamily="34" charset="0"/>
              </a:rPr>
              <a:t>School of CS</a:t>
            </a:r>
          </a:p>
          <a:p>
            <a:pPr marL="0" indent="0" algn="r">
              <a:buFont typeface="Arial" panose="020B0604020202020204" pitchFamily="34" charset="0"/>
              <a:buNone/>
            </a:pPr>
            <a:r>
              <a:rPr lang="en-US" altLang="zh-CN" sz="2000" b="0" dirty="0">
                <a:solidFill>
                  <a:schemeClr val="accent1">
                    <a:lumMod val="75000"/>
                  </a:schemeClr>
                </a:solidFill>
                <a:latin typeface="Arial" panose="020B0604020202020204" pitchFamily="34" charset="0"/>
                <a:cs typeface="Arial" panose="020B0604020202020204" pitchFamily="34" charset="0"/>
              </a:rPr>
              <a:t>Jicheng Hu</a:t>
            </a:r>
          </a:p>
          <a:p>
            <a:pPr marL="0" indent="0" algn="r">
              <a:buFont typeface="Arial" panose="020B0604020202020204" pitchFamily="34" charset="0"/>
              <a:buNone/>
            </a:pPr>
            <a:r>
              <a:rPr lang="en-US" altLang="zh-CN" sz="2000" b="0" dirty="0" err="1">
                <a:solidFill>
                  <a:schemeClr val="accent1">
                    <a:lumMod val="75000"/>
                  </a:schemeClr>
                </a:solidFill>
                <a:latin typeface="Arial" panose="020B0604020202020204" pitchFamily="34" charset="0"/>
                <a:cs typeface="Arial" panose="020B0604020202020204" pitchFamily="34" charset="0"/>
              </a:rPr>
              <a:t>jicheng</a:t>
            </a:r>
            <a:r>
              <a:rPr lang="en-US" altLang="zh-CN" sz="2000" b="0" dirty="0">
                <a:solidFill>
                  <a:schemeClr val="accent1">
                    <a:lumMod val="75000"/>
                  </a:schemeClr>
                </a:solidFill>
                <a:latin typeface="Arial" panose="020B0604020202020204" pitchFamily="34" charset="0"/>
                <a:cs typeface="Arial" panose="020B0604020202020204" pitchFamily="34" charset="0"/>
              </a:rPr>
              <a:t> @ yahoo . com</a:t>
            </a:r>
          </a:p>
          <a:p>
            <a:pPr marL="0" indent="0" algn="r">
              <a:buFont typeface="Arial" panose="020B0604020202020204" pitchFamily="34" charset="0"/>
              <a:buNone/>
            </a:pPr>
            <a:r>
              <a:rPr lang="en-US" altLang="zh-CN" sz="2000" b="0" dirty="0">
                <a:solidFill>
                  <a:schemeClr val="accent1">
                    <a:lumMod val="75000"/>
                  </a:schemeClr>
                </a:solidFill>
                <a:latin typeface="Arial" panose="020B0604020202020204" pitchFamily="34" charset="0"/>
                <a:cs typeface="Arial" panose="020B0604020202020204" pitchFamily="34" charset="0"/>
              </a:rPr>
              <a:t>https://gitee.com/wuhanuniversity/bigData</a:t>
            </a:r>
          </a:p>
        </p:txBody>
      </p:sp>
    </p:spTree>
    <p:extLst>
      <p:ext uri="{BB962C8B-B14F-4D97-AF65-F5344CB8AC3E}">
        <p14:creationId xmlns:p14="http://schemas.microsoft.com/office/powerpoint/2010/main" val="183436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40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39522850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35" y="260336"/>
            <a:ext cx="11137511" cy="720679"/>
          </a:xfrm>
        </p:spPr>
        <p:txBody>
          <a:bodyPr>
            <a:normAutofit/>
          </a:bodyPr>
          <a:lstStyle>
            <a:lvl1pPr>
              <a:defRPr sz="2399">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a:xfrm>
            <a:off x="527035" y="1196679"/>
            <a:ext cx="11137511" cy="5111656"/>
          </a:xfrm>
        </p:spPr>
        <p:txBody>
          <a:bodyPr>
            <a:normAutofit/>
          </a:bodyPr>
          <a:lstStyle>
            <a:lvl1pPr>
              <a:lnSpc>
                <a:spcPct val="100000"/>
              </a:lnSpc>
              <a:spcAft>
                <a:spcPts val="0"/>
              </a:spcAft>
              <a:defRPr sz="2099" b="0">
                <a:solidFill>
                  <a:schemeClr val="tx1"/>
                </a:solidFill>
              </a:defRPr>
            </a:lvl1pPr>
            <a:lvl2pPr>
              <a:lnSpc>
                <a:spcPct val="100000"/>
              </a:lnSpc>
              <a:spcAft>
                <a:spcPts val="0"/>
              </a:spcAft>
              <a:defRPr sz="1799">
                <a:solidFill>
                  <a:schemeClr val="tx1"/>
                </a:solidFill>
              </a:defRPr>
            </a:lvl2pPr>
            <a:lvl3pPr>
              <a:lnSpc>
                <a:spcPct val="100000"/>
              </a:lnSpc>
              <a:spcAft>
                <a:spcPts val="0"/>
              </a:spcAft>
              <a:defRPr sz="1499">
                <a:solidFill>
                  <a:schemeClr val="tx1"/>
                </a:solidFill>
              </a:defRPr>
            </a:lvl3pPr>
            <a:lvl4pPr>
              <a:lnSpc>
                <a:spcPct val="100000"/>
              </a:lnSpc>
              <a:spcAft>
                <a:spcPts val="0"/>
              </a:spcAft>
              <a:defRPr sz="1349">
                <a:solidFill>
                  <a:schemeClr val="tx1"/>
                </a:solidFill>
              </a:defRPr>
            </a:lvl4pPr>
            <a:lvl5pPr>
              <a:lnSpc>
                <a:spcPct val="100000"/>
              </a:lnSpc>
              <a:spcAft>
                <a:spcPts val="0"/>
              </a:spcAft>
              <a:defRPr sz="1349">
                <a:solidFill>
                  <a:schemeClr val="tx1"/>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日期占位符 1"/>
          <p:cNvSpPr/>
          <p:nvPr/>
        </p:nvSpPr>
        <p:spPr>
          <a:xfrm>
            <a:off x="40639" y="6410564"/>
            <a:ext cx="1904933" cy="457172"/>
          </a:xfrm>
        </p:spPr>
        <p:style>
          <a:lnRef idx="2">
            <a:schemeClr val="accent1"/>
          </a:lnRef>
          <a:fillRef idx="1">
            <a:schemeClr val="lt1"/>
          </a:fillRef>
          <a:effectRef idx="0">
            <a:schemeClr val="accent1"/>
          </a:effectRef>
          <a:fontRef idx="minor">
            <a:schemeClr val="dk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ltLang="zh-CN" sz="1050" dirty="0">
              <a:solidFill>
                <a:schemeClr val="accent2"/>
              </a:solidFill>
            </a:endParaRPr>
          </a:p>
          <a:p>
            <a:pPr lvl="0"/>
            <a:r>
              <a:rPr lang="en-US" altLang="zh-CN" sz="1050" dirty="0">
                <a:solidFill>
                  <a:schemeClr val="accent2"/>
                </a:solidFill>
              </a:rPr>
              <a:t>Fall 2019</a:t>
            </a:r>
          </a:p>
        </p:txBody>
      </p:sp>
    </p:spTree>
    <p:extLst>
      <p:ext uri="{BB962C8B-B14F-4D97-AF65-F5344CB8AC3E}">
        <p14:creationId xmlns:p14="http://schemas.microsoft.com/office/powerpoint/2010/main" val="2995035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2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07068" y="2404534"/>
            <a:ext cx="8448857" cy="1646302"/>
          </a:xfrm>
        </p:spPr>
        <p:txBody>
          <a:bodyPr anchor="b">
            <a:noAutofit/>
          </a:bodyPr>
          <a:lstStyle>
            <a:lvl1pPr algn="r">
              <a:defRPr sz="405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5"/>
            <a:ext cx="7766936" cy="1096899"/>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endParaRPr lang="en-US" dirty="0"/>
          </a:p>
        </p:txBody>
      </p:sp>
    </p:spTree>
    <p:extLst>
      <p:ext uri="{BB962C8B-B14F-4D97-AF65-F5344CB8AC3E}">
        <p14:creationId xmlns:p14="http://schemas.microsoft.com/office/powerpoint/2010/main" val="225045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2_cols_chine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ea"/>
                <a:ea typeface="+mj-ea"/>
              </a:defRPr>
            </a:lvl1pPr>
          </a:lstStyle>
          <a:p>
            <a:r>
              <a:rPr lang="zh-CN" altLang="en-US"/>
              <a:t>单击此处编辑母版标题样式</a:t>
            </a:r>
            <a:endParaRPr lang="en-US"/>
          </a:p>
        </p:txBody>
      </p:sp>
      <p:sp>
        <p:nvSpPr>
          <p:cNvPr id="3" name="Content Placeholder 2"/>
          <p:cNvSpPr>
            <a:spLocks noGrp="1"/>
          </p:cNvSpPr>
          <p:nvPr>
            <p:ph sz="half" idx="1"/>
          </p:nvPr>
        </p:nvSpPr>
        <p:spPr>
          <a:xfrm>
            <a:off x="711200" y="1600200"/>
            <a:ext cx="5080000" cy="4648200"/>
          </a:xfrm>
        </p:spPr>
        <p:txBody>
          <a:bodyPr/>
          <a:lstStyle>
            <a:lvl1pPr>
              <a:defRPr sz="2800">
                <a:latin typeface="+mn-ea"/>
                <a:ea typeface="+mn-ea"/>
              </a:defRPr>
            </a:lvl1pPr>
            <a:lvl2pPr>
              <a:defRPr sz="24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994400" y="1600200"/>
            <a:ext cx="5080000" cy="4648200"/>
          </a:xfrm>
        </p:spPr>
        <p:txBody>
          <a:bodyPr/>
          <a:lstStyle>
            <a:lvl1pPr>
              <a:defRPr sz="2800">
                <a:latin typeface="+mn-ea"/>
                <a:ea typeface="+mn-ea"/>
              </a:defRPr>
            </a:lvl1pPr>
            <a:lvl2pPr>
              <a:defRPr sz="2400">
                <a:latin typeface="+mn-ea"/>
                <a:ea typeface="+mn-ea"/>
              </a:defRPr>
            </a:lvl2pPr>
            <a:lvl3pPr>
              <a:defRPr sz="2000">
                <a:latin typeface="+mn-ea"/>
                <a:ea typeface="+mn-ea"/>
              </a:defRPr>
            </a:lvl3pPr>
            <a:lvl4pPr>
              <a:defRPr sz="1800">
                <a:latin typeface="+mn-ea"/>
                <a:ea typeface="+mn-ea"/>
              </a:defRPr>
            </a:lvl4pPr>
            <a:lvl5pPr>
              <a:defRPr sz="1800">
                <a:latin typeface="+mn-ea"/>
                <a:ea typeface="+mn-ea"/>
              </a:defRPr>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272397704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598814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Tree>
    <p:extLst>
      <p:ext uri="{BB962C8B-B14F-4D97-AF65-F5344CB8AC3E}">
        <p14:creationId xmlns:p14="http://schemas.microsoft.com/office/powerpoint/2010/main" val="351027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Tree>
    <p:extLst>
      <p:ext uri="{BB962C8B-B14F-4D97-AF65-F5344CB8AC3E}">
        <p14:creationId xmlns:p14="http://schemas.microsoft.com/office/powerpoint/2010/main" val="149817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latin typeface="+mj-ea"/>
                <a:ea typeface="+mj-ea"/>
              </a:rPr>
              <a:t>Add title here</a:t>
            </a:r>
            <a:endParaRPr lang="zh-CN" altLang="en-US" sz="3200" dirty="0">
              <a:latin typeface="+mj-ea"/>
              <a:ea typeface="+mj-ea"/>
            </a:endParaRPr>
          </a:p>
        </p:txBody>
      </p:sp>
      <p:sp>
        <p:nvSpPr>
          <p:cNvPr id="4" name="标题 1">
            <a:extLst>
              <a:ext uri="{FF2B5EF4-FFF2-40B4-BE49-F238E27FC236}">
                <a16:creationId xmlns:a16="http://schemas.microsoft.com/office/drawing/2014/main" id="{54F14666-5E7B-46CE-8D6D-A8ACBEC78CEB}"/>
              </a:ext>
            </a:extLst>
          </p:cNvPr>
          <p:cNvSpPr txBox="1"/>
          <p:nvPr/>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latin typeface="Comic Sans MS" panose="030F0702030302020204" pitchFamily="66" charset="0"/>
              </a:rPr>
              <a:t>Add title here</a:t>
            </a:r>
            <a:endParaRPr lang="zh-CN" altLang="en-US" sz="3200" dirty="0">
              <a:latin typeface="Comic Sans MS" panose="030F0702030302020204" pitchFamily="66" charset="0"/>
            </a:endParaRPr>
          </a:p>
        </p:txBody>
      </p:sp>
      <p:sp>
        <p:nvSpPr>
          <p:cNvPr id="5" name="标题 1">
            <a:extLst>
              <a:ext uri="{FF2B5EF4-FFF2-40B4-BE49-F238E27FC236}">
                <a16:creationId xmlns:a16="http://schemas.microsoft.com/office/drawing/2014/main" id="{554597FA-412F-407F-B867-7B99C25207AE}"/>
              </a:ext>
            </a:extLst>
          </p:cNvPr>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latin typeface="Comic Sans MS" panose="030F0702030302020204" pitchFamily="66" charset="0"/>
              </a:rPr>
              <a:t>Add title here</a:t>
            </a:r>
            <a:endParaRPr lang="zh-CN" altLang="en-US" sz="3200" dirty="0">
              <a:latin typeface="Comic Sans MS" panose="030F0702030302020204" pitchFamily="66" charset="0"/>
            </a:endParaRPr>
          </a:p>
        </p:txBody>
      </p:sp>
    </p:spTree>
    <p:extLst>
      <p:ext uri="{BB962C8B-B14F-4D97-AF65-F5344CB8AC3E}">
        <p14:creationId xmlns:p14="http://schemas.microsoft.com/office/powerpoint/2010/main" val="373565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4" name="标题 1">
            <a:extLst>
              <a:ext uri="{FF2B5EF4-FFF2-40B4-BE49-F238E27FC236}">
                <a16:creationId xmlns:a16="http://schemas.microsoft.com/office/drawing/2014/main" id="{10730432-7EF6-4C4D-B7A6-3CC50DF6A9DE}"/>
              </a:ext>
            </a:extLst>
          </p:cNvPr>
          <p:cNvSpPr txBox="1"/>
          <p:nvPr/>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5" name="标题 1">
            <a:extLst>
              <a:ext uri="{FF2B5EF4-FFF2-40B4-BE49-F238E27FC236}">
                <a16:creationId xmlns:a16="http://schemas.microsoft.com/office/drawing/2014/main" id="{0F1263D7-9F1C-4E07-8DB5-8F856A1B8761}"/>
              </a:ext>
            </a:extLst>
          </p:cNvPr>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latin typeface="Comic Sans MS" panose="030F0702030302020204" pitchFamily="66" charset="0"/>
              </a:rPr>
              <a:t>Add title here</a:t>
            </a:r>
            <a:endParaRPr lang="zh-CN" altLang="en-US" sz="3200" dirty="0">
              <a:latin typeface="Comic Sans MS" panose="030F0702030302020204" pitchFamily="66" charset="0"/>
            </a:endParaRPr>
          </a:p>
        </p:txBody>
      </p:sp>
    </p:spTree>
    <p:extLst>
      <p:ext uri="{BB962C8B-B14F-4D97-AF65-F5344CB8AC3E}">
        <p14:creationId xmlns:p14="http://schemas.microsoft.com/office/powerpoint/2010/main" val="3162161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7699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p:txBody>
      </p:sp>
      <p:cxnSp>
        <p:nvCxnSpPr>
          <p:cNvPr id="26" name="直接连接符 25"/>
          <p:cNvCxnSpPr/>
          <p:nvPr/>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
        <p:nvSpPr>
          <p:cNvPr id="10" name="灯片编号占位符 5"/>
          <p:cNvSpPr txBox="1">
            <a:spLocks/>
          </p:cNvSpPr>
          <p:nvPr/>
        </p:nvSpPr>
        <p:spPr>
          <a:xfrm>
            <a:off x="1271464" y="6706561"/>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49F4BA8F-7B64-4198-9505-0CB5D4D3B366}" type="slidenum">
              <a:rPr lang="en-US" altLang="zh-CN" smtClean="0"/>
              <a:pPr algn="l"/>
              <a:t>‹#›</a:t>
            </a:fld>
            <a:endParaRPr lang="zh-CN" altLang="en-US" dirty="0"/>
          </a:p>
        </p:txBody>
      </p:sp>
      <p:sp>
        <p:nvSpPr>
          <p:cNvPr id="11" name="灯片编号占位符 5">
            <a:extLst>
              <a:ext uri="{FF2B5EF4-FFF2-40B4-BE49-F238E27FC236}">
                <a16:creationId xmlns:a16="http://schemas.microsoft.com/office/drawing/2014/main" id="{E3B20BC5-73B8-432B-8243-DF1F4DD19DEB}"/>
              </a:ext>
            </a:extLst>
          </p:cNvPr>
          <p:cNvSpPr txBox="1">
            <a:spLocks/>
          </p:cNvSpPr>
          <p:nvPr/>
        </p:nvSpPr>
        <p:spPr>
          <a:xfrm>
            <a:off x="9979985" y="6700693"/>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cxnSp>
        <p:nvCxnSpPr>
          <p:cNvPr id="12" name="直接连接符 11">
            <a:extLst>
              <a:ext uri="{FF2B5EF4-FFF2-40B4-BE49-F238E27FC236}">
                <a16:creationId xmlns:a16="http://schemas.microsoft.com/office/drawing/2014/main" id="{0EE7D057-80B6-4CD9-BFFD-AB4A5A788A19}"/>
              </a:ext>
            </a:extLst>
          </p:cNvPr>
          <p:cNvCxnSpPr/>
          <p:nvPr/>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57A9084-A1CB-46D6-8906-97C85C2BD46E}"/>
              </a:ext>
            </a:extLst>
          </p:cNvPr>
          <p:cNvCxnSpPr/>
          <p:nvPr/>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5EFF824-3986-4BDC-A30D-5EE54B14EB18}"/>
              </a:ext>
            </a:extLst>
          </p:cNvPr>
          <p:cNvCxnSpPr/>
          <p:nvPr/>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日期占位符 1">
            <a:extLst>
              <a:ext uri="{FF2B5EF4-FFF2-40B4-BE49-F238E27FC236}">
                <a16:creationId xmlns:a16="http://schemas.microsoft.com/office/drawing/2014/main" id="{5B954646-CB62-4413-95CB-D384EB336F8C}"/>
              </a:ext>
            </a:extLst>
          </p:cNvPr>
          <p:cNvSpPr/>
          <p:nvPr/>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
        <p:nvSpPr>
          <p:cNvPr id="16" name="灯片编号占位符 5">
            <a:extLst>
              <a:ext uri="{FF2B5EF4-FFF2-40B4-BE49-F238E27FC236}">
                <a16:creationId xmlns:a16="http://schemas.microsoft.com/office/drawing/2014/main" id="{57B3F8F7-1D33-4598-9912-03752737F81A}"/>
              </a:ext>
            </a:extLst>
          </p:cNvPr>
          <p:cNvSpPr txBox="1">
            <a:spLocks/>
          </p:cNvSpPr>
          <p:nvPr/>
        </p:nvSpPr>
        <p:spPr>
          <a:xfrm>
            <a:off x="9827585"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
        <p:nvSpPr>
          <p:cNvPr id="17" name="灯片编号占位符 5">
            <a:extLst>
              <a:ext uri="{FF2B5EF4-FFF2-40B4-BE49-F238E27FC236}">
                <a16:creationId xmlns:a16="http://schemas.microsoft.com/office/drawing/2014/main" id="{0C1EA3CA-C010-467B-B9A1-1821FA4A265E}"/>
              </a:ext>
            </a:extLst>
          </p:cNvPr>
          <p:cNvSpPr txBox="1">
            <a:spLocks/>
          </p:cNvSpPr>
          <p:nvPr/>
        </p:nvSpPr>
        <p:spPr>
          <a:xfrm>
            <a:off x="1283313" y="6715275"/>
            <a:ext cx="564215" cy="147551"/>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F4BA8F-7B64-4198-9505-0CB5D4D3B366}" type="slidenum">
              <a:rPr lang="en-US" altLang="zh-CN" smtClean="0"/>
              <a:pPr algn="ctr"/>
              <a:t>‹#›</a:t>
            </a:fld>
            <a:endParaRPr lang="zh-CN" altLang="en-US" dirty="0"/>
          </a:p>
        </p:txBody>
      </p:sp>
      <p:cxnSp>
        <p:nvCxnSpPr>
          <p:cNvPr id="18" name="直接连接符 17">
            <a:extLst>
              <a:ext uri="{FF2B5EF4-FFF2-40B4-BE49-F238E27FC236}">
                <a16:creationId xmlns:a16="http://schemas.microsoft.com/office/drawing/2014/main" id="{7AECFC9D-379E-4134-9713-BB7B3841E7D3}"/>
              </a:ext>
            </a:extLst>
          </p:cNvPr>
          <p:cNvCxnSpPr/>
          <p:nvPr/>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C8465BC-3234-4268-9033-0B3E9F4699E4}"/>
              </a:ext>
            </a:extLst>
          </p:cNvPr>
          <p:cNvCxnSpPr/>
          <p:nvPr/>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20291339-81F2-4447-9CE0-1A291ED8AEDA}"/>
              </a:ext>
            </a:extLst>
          </p:cNvPr>
          <p:cNvCxnSpPr/>
          <p:nvPr/>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日期占位符 1">
            <a:extLst>
              <a:ext uri="{FF2B5EF4-FFF2-40B4-BE49-F238E27FC236}">
                <a16:creationId xmlns:a16="http://schemas.microsoft.com/office/drawing/2014/main" id="{53EC80F4-4AEE-408E-89DA-4658A52C5D1C}"/>
              </a:ext>
            </a:extLst>
          </p:cNvPr>
          <p:cNvSpPr/>
          <p:nvPr/>
        </p:nvSpPr>
        <p:spPr>
          <a:xfrm>
            <a:off x="299881"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2021</a:t>
            </a:r>
          </a:p>
        </p:txBody>
      </p:sp>
      <p:sp>
        <p:nvSpPr>
          <p:cNvPr id="22" name="灯片编号占位符 5">
            <a:extLst>
              <a:ext uri="{FF2B5EF4-FFF2-40B4-BE49-F238E27FC236}">
                <a16:creationId xmlns:a16="http://schemas.microsoft.com/office/drawing/2014/main" id="{FEAC7AA6-6089-47E7-9EC9-2D8430E002FA}"/>
              </a:ext>
            </a:extLst>
          </p:cNvPr>
          <p:cNvSpPr txBox="1">
            <a:spLocks/>
          </p:cNvSpPr>
          <p:nvPr/>
        </p:nvSpPr>
        <p:spPr>
          <a:xfrm>
            <a:off x="1643353"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49F4BA8F-7B64-4198-9505-0CB5D4D3B366}" type="slidenum">
              <a:rPr lang="en-US" altLang="zh-CN" smtClean="0"/>
              <a:pPr algn="l"/>
              <a:t>‹#›</a:t>
            </a:fld>
            <a:endParaRPr lang="zh-CN" altLang="en-US" dirty="0"/>
          </a:p>
        </p:txBody>
      </p:sp>
      <p:sp>
        <p:nvSpPr>
          <p:cNvPr id="24" name="灯片编号占位符 5">
            <a:extLst>
              <a:ext uri="{FF2B5EF4-FFF2-40B4-BE49-F238E27FC236}">
                <a16:creationId xmlns:a16="http://schemas.microsoft.com/office/drawing/2014/main" id="{B10508AB-E608-4AEC-A562-2784DE6F54C0}"/>
              </a:ext>
            </a:extLst>
          </p:cNvPr>
          <p:cNvSpPr txBox="1">
            <a:spLocks/>
          </p:cNvSpPr>
          <p:nvPr/>
        </p:nvSpPr>
        <p:spPr>
          <a:xfrm>
            <a:off x="9840416" y="6694761"/>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24712345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ctr" defTabSz="914400" rtl="0" eaLnBrk="1" latinLnBrk="0" hangingPunct="1">
        <a:spcBef>
          <a:spcPct val="0"/>
        </a:spcBef>
        <a:buNone/>
        <a:defRPr sz="4000" b="1" kern="1200" baseline="0">
          <a:solidFill>
            <a:schemeClr val="accent1"/>
          </a:solidFill>
          <a:latin typeface="+mj-ea"/>
          <a:ea typeface="+mj-ea"/>
          <a:cs typeface="+mj-cs"/>
        </a:defRPr>
      </a:lvl1pPr>
    </p:titleStyle>
    <p:body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mn-ea"/>
          <a:ea typeface="+mn-ea"/>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mn-ea"/>
          <a:ea typeface="+mn-ea"/>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mn-ea"/>
          <a:ea typeface="+mn-ea"/>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20000"/>
            <a:lumOff val="80000"/>
          </a:schemeClr>
        </a:solidFill>
        <a:effectLst/>
      </p:bgPr>
    </p:bg>
    <p:spTree>
      <p:nvGrpSpPr>
        <p:cNvPr id="1" name=""/>
        <p:cNvGrpSpPr/>
        <p:nvPr/>
      </p:nvGrpSpPr>
      <p:grpSpPr>
        <a:xfrm>
          <a:off x="0" y="0"/>
          <a:ext cx="0" cy="0"/>
          <a:chOff x="0" y="0"/>
          <a:chExt cx="0" cy="0"/>
        </a:xfrm>
      </p:grpSpPr>
      <p:grpSp>
        <p:nvGrpSpPr>
          <p:cNvPr id="7" name="组合 6"/>
          <p:cNvGrpSpPr/>
          <p:nvPr/>
        </p:nvGrpSpPr>
        <p:grpSpPr>
          <a:xfrm>
            <a:off x="6002673" y="845559"/>
            <a:ext cx="5791887" cy="5543109"/>
            <a:chOff x="-744761" y="-143009"/>
            <a:chExt cx="7094267" cy="7094268"/>
          </a:xfrm>
        </p:grpSpPr>
        <p:pic>
          <p:nvPicPr>
            <p:cNvPr id="17" name="图片 16"/>
            <p:cNvPicPr>
              <a:picLocks noChangeAspect="1"/>
            </p:cNvPicPr>
            <p:nvPr userDrawn="1"/>
          </p:nvPicPr>
          <p:blipFill>
            <a:blip r:embed="rId6"/>
            <a:stretch>
              <a:fillRect/>
            </a:stretch>
          </p:blipFill>
          <p:spPr>
            <a:xfrm>
              <a:off x="1616687" y="1073458"/>
              <a:ext cx="4661334" cy="4661334"/>
            </a:xfrm>
            <a:prstGeom prst="rect">
              <a:avLst/>
            </a:prstGeom>
          </p:spPr>
        </p:pic>
        <p:sp>
          <p:nvSpPr>
            <p:cNvPr id="19" name="弧形 1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p>
          </p:txBody>
        </p:sp>
        <p:sp>
          <p:nvSpPr>
            <p:cNvPr id="22" name="弧形 21"/>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p>
          </p:txBody>
        </p:sp>
        <p:sp>
          <p:nvSpPr>
            <p:cNvPr id="24" name="弧形 23"/>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p>
          </p:txBody>
        </p:sp>
        <p:sp>
          <p:nvSpPr>
            <p:cNvPr id="25" name="弧形 24"/>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p>
          </p:txBody>
        </p:sp>
        <p:sp>
          <p:nvSpPr>
            <p:cNvPr id="26" name="弧形 25"/>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99"/>
            </a:p>
          </p:txBody>
        </p:sp>
      </p:grpSp>
    </p:spTree>
    <p:extLst>
      <p:ext uri="{BB962C8B-B14F-4D97-AF65-F5344CB8AC3E}">
        <p14:creationId xmlns:p14="http://schemas.microsoft.com/office/powerpoint/2010/main" val="39134101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Lst>
  <p:txStyles>
    <p:titleStyle>
      <a:lvl1pPr algn="l" defTabSz="685577" rtl="0" eaLnBrk="1" latinLnBrk="0" hangingPunct="1">
        <a:lnSpc>
          <a:spcPct val="90000"/>
        </a:lnSpc>
        <a:spcBef>
          <a:spcPct val="0"/>
        </a:spcBef>
        <a:buNone/>
        <a:defRPr sz="3299" kern="1200">
          <a:solidFill>
            <a:srgbClr val="002060"/>
          </a:solidFill>
          <a:latin typeface="微软雅黑" panose="020B0503020204020204" pitchFamily="34" charset="-122"/>
          <a:ea typeface="微软雅黑" panose="020B0503020204020204" pitchFamily="34" charset="-122"/>
          <a:cs typeface="+mj-cs"/>
        </a:defRPr>
      </a:lvl1pPr>
    </p:titleStyle>
    <p:bodyStyle>
      <a:lvl1pPr marL="171395" indent="-171395" algn="l" defTabSz="685577" rtl="0" eaLnBrk="1" latinLnBrk="0" hangingPunct="1">
        <a:lnSpc>
          <a:spcPct val="90000"/>
        </a:lnSpc>
        <a:spcBef>
          <a:spcPts val="750"/>
        </a:spcBef>
        <a:buFont typeface="Arial" panose="020B0604020202020204" pitchFamily="34" charset="0"/>
        <a:buChar char="•"/>
        <a:defRPr sz="2099" kern="1200">
          <a:solidFill>
            <a:srgbClr val="002060"/>
          </a:solidFill>
          <a:latin typeface="微软雅黑" panose="020B0503020204020204" pitchFamily="34" charset="-122"/>
          <a:ea typeface="微软雅黑" panose="020B0503020204020204" pitchFamily="34" charset="-122"/>
          <a:cs typeface="+mn-cs"/>
        </a:defRPr>
      </a:lvl1pPr>
      <a:lvl2pPr marL="514183" indent="-171395" algn="l" defTabSz="685577" rtl="0" eaLnBrk="1" latinLnBrk="0" hangingPunct="1">
        <a:lnSpc>
          <a:spcPct val="90000"/>
        </a:lnSpc>
        <a:spcBef>
          <a:spcPts val="375"/>
        </a:spcBef>
        <a:buFont typeface="Arial" panose="020B0604020202020204" pitchFamily="34" charset="0"/>
        <a:buChar char="•"/>
        <a:defRPr sz="1799" kern="1200">
          <a:solidFill>
            <a:srgbClr val="002060"/>
          </a:solidFill>
          <a:latin typeface="微软雅黑" panose="020B0503020204020204" pitchFamily="34" charset="-122"/>
          <a:ea typeface="微软雅黑" panose="020B0503020204020204" pitchFamily="34" charset="-122"/>
          <a:cs typeface="+mn-cs"/>
        </a:defRPr>
      </a:lvl2pPr>
      <a:lvl3pPr marL="856972" indent="-171395" algn="l" defTabSz="685577" rtl="0" eaLnBrk="1" latinLnBrk="0" hangingPunct="1">
        <a:lnSpc>
          <a:spcPct val="90000"/>
        </a:lnSpc>
        <a:spcBef>
          <a:spcPts val="375"/>
        </a:spcBef>
        <a:buFont typeface="Arial" panose="020B0604020202020204" pitchFamily="34" charset="0"/>
        <a:buChar char="•"/>
        <a:defRPr sz="1499" kern="1200">
          <a:solidFill>
            <a:srgbClr val="002060"/>
          </a:solidFill>
          <a:latin typeface="微软雅黑" panose="020B0503020204020204" pitchFamily="34" charset="-122"/>
          <a:ea typeface="微软雅黑" panose="020B0503020204020204" pitchFamily="34" charset="-122"/>
          <a:cs typeface="+mn-cs"/>
        </a:defRPr>
      </a:lvl3pPr>
      <a:lvl4pPr marL="1199760" indent="-171395" algn="l" defTabSz="685577" rtl="0" eaLnBrk="1" latinLnBrk="0" hangingPunct="1">
        <a:lnSpc>
          <a:spcPct val="90000"/>
        </a:lnSpc>
        <a:spcBef>
          <a:spcPts val="375"/>
        </a:spcBef>
        <a:buFont typeface="Arial" panose="020B0604020202020204" pitchFamily="34" charset="0"/>
        <a:buChar char="•"/>
        <a:defRPr sz="1349" kern="1200">
          <a:solidFill>
            <a:srgbClr val="002060"/>
          </a:solidFill>
          <a:latin typeface="微软雅黑" panose="020B0503020204020204" pitchFamily="34" charset="-122"/>
          <a:ea typeface="微软雅黑" panose="020B0503020204020204" pitchFamily="34" charset="-122"/>
          <a:cs typeface="+mn-cs"/>
        </a:defRPr>
      </a:lvl4pPr>
      <a:lvl5pPr marL="1542548" indent="-171395" algn="l" defTabSz="685577" rtl="0" eaLnBrk="1" latinLnBrk="0" hangingPunct="1">
        <a:lnSpc>
          <a:spcPct val="90000"/>
        </a:lnSpc>
        <a:spcBef>
          <a:spcPts val="375"/>
        </a:spcBef>
        <a:buFont typeface="Arial" panose="020B0604020202020204" pitchFamily="34" charset="0"/>
        <a:buChar char="•"/>
        <a:defRPr sz="1349" kern="1200">
          <a:solidFill>
            <a:srgbClr val="002060"/>
          </a:solidFill>
          <a:latin typeface="微软雅黑" panose="020B0503020204020204" pitchFamily="34" charset="-122"/>
          <a:ea typeface="微软雅黑" panose="020B0503020204020204" pitchFamily="34" charset="-122"/>
          <a:cs typeface="+mn-cs"/>
        </a:defRPr>
      </a:lvl5pPr>
      <a:lvl6pPr marL="1885337"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8126"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1549"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4337" indent="-171395" algn="l" defTabSz="685577"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zh-CN"/>
      </a:defPPr>
      <a:lvl1pPr marL="0" algn="l" defTabSz="685577" rtl="0" eaLnBrk="1" latinLnBrk="0" hangingPunct="1">
        <a:defRPr sz="1349" kern="1200">
          <a:solidFill>
            <a:schemeClr val="tx1"/>
          </a:solidFill>
          <a:latin typeface="+mn-lt"/>
          <a:ea typeface="+mn-ea"/>
          <a:cs typeface="+mn-cs"/>
        </a:defRPr>
      </a:lvl1pPr>
      <a:lvl2pPr marL="342788" algn="l" defTabSz="685577" rtl="0" eaLnBrk="1" latinLnBrk="0" hangingPunct="1">
        <a:defRPr sz="1349" kern="1200">
          <a:solidFill>
            <a:schemeClr val="tx1"/>
          </a:solidFill>
          <a:latin typeface="+mn-lt"/>
          <a:ea typeface="+mn-ea"/>
          <a:cs typeface="+mn-cs"/>
        </a:defRPr>
      </a:lvl2pPr>
      <a:lvl3pPr marL="685577" algn="l" defTabSz="685577" rtl="0" eaLnBrk="1" latinLnBrk="0" hangingPunct="1">
        <a:defRPr sz="1349" kern="1200">
          <a:solidFill>
            <a:schemeClr val="tx1"/>
          </a:solidFill>
          <a:latin typeface="+mn-lt"/>
          <a:ea typeface="+mn-ea"/>
          <a:cs typeface="+mn-cs"/>
        </a:defRPr>
      </a:lvl3pPr>
      <a:lvl4pPr marL="1028366" algn="l" defTabSz="685577" rtl="0" eaLnBrk="1" latinLnBrk="0" hangingPunct="1">
        <a:defRPr sz="1349" kern="1200">
          <a:solidFill>
            <a:schemeClr val="tx1"/>
          </a:solidFill>
          <a:latin typeface="+mn-lt"/>
          <a:ea typeface="+mn-ea"/>
          <a:cs typeface="+mn-cs"/>
        </a:defRPr>
      </a:lvl4pPr>
      <a:lvl5pPr marL="1371155" algn="l" defTabSz="685577" rtl="0" eaLnBrk="1" latinLnBrk="0" hangingPunct="1">
        <a:defRPr sz="1349" kern="1200">
          <a:solidFill>
            <a:schemeClr val="tx1"/>
          </a:solidFill>
          <a:latin typeface="+mn-lt"/>
          <a:ea typeface="+mn-ea"/>
          <a:cs typeface="+mn-cs"/>
        </a:defRPr>
      </a:lvl5pPr>
      <a:lvl6pPr marL="1713943" algn="l" defTabSz="685577" rtl="0" eaLnBrk="1" latinLnBrk="0" hangingPunct="1">
        <a:defRPr sz="1349" kern="1200">
          <a:solidFill>
            <a:schemeClr val="tx1"/>
          </a:solidFill>
          <a:latin typeface="+mn-lt"/>
          <a:ea typeface="+mn-ea"/>
          <a:cs typeface="+mn-cs"/>
        </a:defRPr>
      </a:lvl6pPr>
      <a:lvl7pPr marL="2056731" algn="l" defTabSz="685577" rtl="0" eaLnBrk="1" latinLnBrk="0" hangingPunct="1">
        <a:defRPr sz="1349" kern="1200">
          <a:solidFill>
            <a:schemeClr val="tx1"/>
          </a:solidFill>
          <a:latin typeface="+mn-lt"/>
          <a:ea typeface="+mn-ea"/>
          <a:cs typeface="+mn-cs"/>
        </a:defRPr>
      </a:lvl7pPr>
      <a:lvl8pPr marL="2400155" algn="l" defTabSz="685577" rtl="0" eaLnBrk="1" latinLnBrk="0" hangingPunct="1">
        <a:defRPr sz="1349" kern="1200">
          <a:solidFill>
            <a:schemeClr val="tx1"/>
          </a:solidFill>
          <a:latin typeface="+mn-lt"/>
          <a:ea typeface="+mn-ea"/>
          <a:cs typeface="+mn-cs"/>
        </a:defRPr>
      </a:lvl8pPr>
      <a:lvl9pPr marL="2742944" algn="l" defTabSz="685577"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3.gi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3.vml"/><Relationship Id="rId5" Type="http://schemas.openxmlformats.org/officeDocument/2006/relationships/image" Target="../media/image3.gif"/><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3.g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4.vml"/><Relationship Id="rId5" Type="http://schemas.openxmlformats.org/officeDocument/2006/relationships/image" Target="../media/image3.gi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5.vml"/><Relationship Id="rId5" Type="http://schemas.openxmlformats.org/officeDocument/2006/relationships/image" Target="../media/image3.gi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0.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3.gif"/><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3.gif"/><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vmlDrawing" Target="../drawings/vmlDrawing8.v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47.emf"/><Relationship Id="rId5" Type="http://schemas.openxmlformats.org/officeDocument/2006/relationships/image" Target="../media/image46.jpe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a:extLst>
              <a:ext uri="{FF2B5EF4-FFF2-40B4-BE49-F238E27FC236}">
                <a16:creationId xmlns:a16="http://schemas.microsoft.com/office/drawing/2014/main" id="{D05E4C6B-3B8C-45EC-B8D2-4D3B19B717C5}"/>
              </a:ext>
            </a:extLst>
          </p:cNvPr>
          <p:cNvSpPr>
            <a:spLocks noGrp="1" noChangeArrowheads="1"/>
          </p:cNvSpPr>
          <p:nvPr>
            <p:ph type="title"/>
          </p:nvPr>
        </p:nvSpPr>
        <p:spPr>
          <a:noFill/>
          <a:ln/>
        </p:spPr>
        <p:txBody>
          <a:bodyPr/>
          <a:lstStyle/>
          <a:p>
            <a:pPr algn="ctr" eaLnBrk="1" hangingPunct="1"/>
            <a:br>
              <a:rPr lang="en-US" altLang="zh-CN" sz="2800" b="1" dirty="0">
                <a:solidFill>
                  <a:srgbClr val="002060"/>
                </a:solidFill>
              </a:rPr>
            </a:br>
            <a:r>
              <a:rPr lang="zh-CN" altLang="en-US" sz="3600" b="1" dirty="0">
                <a:solidFill>
                  <a:srgbClr val="002060"/>
                </a:solidFill>
              </a:rPr>
              <a:t>第</a:t>
            </a:r>
            <a:r>
              <a:rPr lang="en-US" altLang="zh-CN" sz="3600" b="1" dirty="0">
                <a:solidFill>
                  <a:srgbClr val="002060"/>
                </a:solidFill>
              </a:rPr>
              <a:t>1章 </a:t>
            </a:r>
            <a:r>
              <a:rPr lang="en-US" altLang="zh-CN" sz="3600" b="1" dirty="0" err="1">
                <a:solidFill>
                  <a:srgbClr val="002060"/>
                </a:solidFill>
              </a:rPr>
              <a:t>大数据概述</a:t>
            </a:r>
            <a:endParaRPr lang="zh-CN" altLang="en-US" sz="2800" dirty="0">
              <a:solidFill>
                <a:srgbClr val="002060"/>
              </a:solidFill>
            </a:endParaRPr>
          </a:p>
        </p:txBody>
      </p:sp>
      <p:sp>
        <p:nvSpPr>
          <p:cNvPr id="3079" name="Oval 7">
            <a:extLst>
              <a:ext uri="{FF2B5EF4-FFF2-40B4-BE49-F238E27FC236}">
                <a16:creationId xmlns:a16="http://schemas.microsoft.com/office/drawing/2014/main" id="{A5EFA37C-6E2F-48B4-BCF7-E9C84D9918AD}"/>
              </a:ext>
            </a:extLst>
          </p:cNvPr>
          <p:cNvSpPr>
            <a:spLocks noChangeArrowheads="1"/>
          </p:cNvSpPr>
          <p:nvPr/>
        </p:nvSpPr>
        <p:spPr bwMode="auto">
          <a:xfrm>
            <a:off x="2971800" y="304800"/>
            <a:ext cx="990600" cy="1600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80" name="AutoShape 8">
            <a:extLst>
              <a:ext uri="{FF2B5EF4-FFF2-40B4-BE49-F238E27FC236}">
                <a16:creationId xmlns:a16="http://schemas.microsoft.com/office/drawing/2014/main" id="{0635A2F1-A17F-45DE-92EE-9707A68F1D09}"/>
              </a:ext>
            </a:extLst>
          </p:cNvPr>
          <p:cNvSpPr>
            <a:spLocks noChangeArrowheads="1"/>
          </p:cNvSpPr>
          <p:nvPr/>
        </p:nvSpPr>
        <p:spPr bwMode="auto">
          <a:xfrm>
            <a:off x="2133600" y="-80963"/>
            <a:ext cx="990600" cy="228600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087" name="TextBox 15">
            <a:extLst>
              <a:ext uri="{FF2B5EF4-FFF2-40B4-BE49-F238E27FC236}">
                <a16:creationId xmlns:a16="http://schemas.microsoft.com/office/drawing/2014/main" id="{D0271E7C-4849-41D1-817C-BDF335B76586}"/>
              </a:ext>
            </a:extLst>
          </p:cNvPr>
          <p:cNvSpPr txBox="1">
            <a:spLocks noChangeArrowheads="1"/>
          </p:cNvSpPr>
          <p:nvPr/>
        </p:nvSpPr>
        <p:spPr bwMode="auto">
          <a:xfrm>
            <a:off x="3581400" y="1524001"/>
            <a:ext cx="655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a:solidFill>
                  <a:schemeClr val="bg1"/>
                </a:solidFill>
              </a:rPr>
              <a:t>http://dblab.xmu.edu.cn/post/bigdata</a:t>
            </a:r>
            <a:endParaRPr lang="zh-CN" altLang="en-US" sz="2800">
              <a:solidFill>
                <a:schemeClr val="bg1"/>
              </a:solidFill>
            </a:endParaRPr>
          </a:p>
        </p:txBody>
      </p:sp>
      <p:sp>
        <p:nvSpPr>
          <p:cNvPr id="3089" name="Text Box 12">
            <a:extLst>
              <a:ext uri="{FF2B5EF4-FFF2-40B4-BE49-F238E27FC236}">
                <a16:creationId xmlns:a16="http://schemas.microsoft.com/office/drawing/2014/main" id="{F18515A6-AFEB-4882-970D-508FC7C24224}"/>
              </a:ext>
            </a:extLst>
          </p:cNvPr>
          <p:cNvSpPr txBox="1">
            <a:spLocks noChangeArrowheads="1"/>
          </p:cNvSpPr>
          <p:nvPr/>
        </p:nvSpPr>
        <p:spPr bwMode="auto">
          <a:xfrm>
            <a:off x="3505200" y="381000"/>
            <a:ext cx="693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200" b="1">
                <a:solidFill>
                  <a:schemeClr val="bg1"/>
                </a:solidFill>
                <a:latin typeface="Times New Roman" panose="02020603050405020304" pitchFamily="18" charset="0"/>
              </a:rPr>
              <a:t>《</a:t>
            </a:r>
            <a:r>
              <a:rPr lang="zh-CN" altLang="en-US" sz="3200" b="1">
                <a:solidFill>
                  <a:schemeClr val="bg1"/>
                </a:solidFill>
                <a:latin typeface="Times New Roman" panose="02020603050405020304" pitchFamily="18" charset="0"/>
              </a:rPr>
              <a:t>大数据技术原理与应用（第</a:t>
            </a:r>
            <a:r>
              <a:rPr lang="en-US" altLang="zh-CN" sz="3200" b="1">
                <a:solidFill>
                  <a:schemeClr val="bg1"/>
                </a:solidFill>
                <a:latin typeface="Times New Roman" panose="02020603050405020304" pitchFamily="18" charset="0"/>
              </a:rPr>
              <a:t>2</a:t>
            </a:r>
            <a:r>
              <a:rPr lang="zh-CN" altLang="en-US" sz="3200" b="1">
                <a:solidFill>
                  <a:schemeClr val="bg1"/>
                </a:solidFill>
                <a:latin typeface="Times New Roman" panose="02020603050405020304" pitchFamily="18" charset="0"/>
              </a:rPr>
              <a:t>版）</a:t>
            </a:r>
            <a:r>
              <a:rPr lang="en-US" altLang="zh-CN" sz="3200">
                <a:solidFill>
                  <a:schemeClr val="bg1"/>
                </a:solidFill>
                <a:latin typeface="Times New Roman" panose="02020603050405020304" pitchFamily="18"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C1FD9B2-058D-47EB-8BDB-98C09472AA62}"/>
              </a:ext>
            </a:extLst>
          </p:cNvPr>
          <p:cNvSpPr>
            <a:spLocks noGrp="1" noChangeArrowheads="1"/>
          </p:cNvSpPr>
          <p:nvPr>
            <p:ph type="title"/>
          </p:nvPr>
        </p:nvSpPr>
        <p:spPr>
          <a:ln/>
        </p:spPr>
        <p:txBody>
          <a:bodyPr/>
          <a:lstStyle/>
          <a:p>
            <a:r>
              <a:rPr lang="zh-CN" altLang="en-US"/>
              <a:t>1.1.4 大数据的发展历程</a:t>
            </a:r>
          </a:p>
        </p:txBody>
      </p:sp>
      <p:sp>
        <p:nvSpPr>
          <p:cNvPr id="12291" name="Rectangle 3">
            <a:extLst>
              <a:ext uri="{FF2B5EF4-FFF2-40B4-BE49-F238E27FC236}">
                <a16:creationId xmlns:a16="http://schemas.microsoft.com/office/drawing/2014/main" id="{5F4F3524-90B8-40C0-9473-35E0D7C29D13}"/>
              </a:ext>
            </a:extLst>
          </p:cNvPr>
          <p:cNvSpPr>
            <a:spLocks noGrp="1" noChangeArrowheads="1"/>
          </p:cNvSpPr>
          <p:nvPr>
            <p:ph type="body" sz="quarter" idx="11"/>
          </p:nvPr>
        </p:nvSpPr>
        <p:spPr/>
        <p:txBody>
          <a:bodyPr>
            <a:normAutofit lnSpcReduction="10000"/>
          </a:bodyPr>
          <a:lstStyle/>
          <a:p>
            <a:r>
              <a:rPr lang="zh-CN" altLang="en-US" sz="2400" dirty="0"/>
              <a:t>大数据发展的三个阶段</a:t>
            </a:r>
          </a:p>
          <a:p>
            <a:endParaRPr lang="zh-CN" altLang="en-US" sz="2400" dirty="0"/>
          </a:p>
        </p:txBody>
      </p:sp>
      <p:graphicFrame>
        <p:nvGraphicFramePr>
          <p:cNvPr id="13317" name="Group 5">
            <a:extLst>
              <a:ext uri="{FF2B5EF4-FFF2-40B4-BE49-F238E27FC236}">
                <a16:creationId xmlns:a16="http://schemas.microsoft.com/office/drawing/2014/main" id="{EE74F87F-DA0A-4CBC-BB55-CE960EDF011D}"/>
              </a:ext>
            </a:extLst>
          </p:cNvPr>
          <p:cNvGraphicFramePr>
            <a:graphicFrameLocks noGrp="1"/>
          </p:cNvGraphicFramePr>
          <p:nvPr>
            <p:extLst>
              <p:ext uri="{D42A27DB-BD31-4B8C-83A1-F6EECF244321}">
                <p14:modId xmlns:p14="http://schemas.microsoft.com/office/powerpoint/2010/main" val="2762065988"/>
              </p:ext>
            </p:extLst>
          </p:nvPr>
        </p:nvGraphicFramePr>
        <p:xfrm>
          <a:off x="2133704" y="1905040"/>
          <a:ext cx="8356597" cy="3886160"/>
        </p:xfrm>
        <a:graphic>
          <a:graphicData uri="http://schemas.openxmlformats.org/drawingml/2006/table">
            <a:tbl>
              <a:tblPr/>
              <a:tblGrid>
                <a:gridCol w="1989639">
                  <a:extLst>
                    <a:ext uri="{9D8B030D-6E8A-4147-A177-3AD203B41FA5}">
                      <a16:colId xmlns:a16="http://schemas.microsoft.com/office/drawing/2014/main" val="20000"/>
                    </a:ext>
                  </a:extLst>
                </a:gridCol>
                <a:gridCol w="1343534">
                  <a:extLst>
                    <a:ext uri="{9D8B030D-6E8A-4147-A177-3AD203B41FA5}">
                      <a16:colId xmlns:a16="http://schemas.microsoft.com/office/drawing/2014/main" val="20001"/>
                    </a:ext>
                  </a:extLst>
                </a:gridCol>
                <a:gridCol w="5023424">
                  <a:extLst>
                    <a:ext uri="{9D8B030D-6E8A-4147-A177-3AD203B41FA5}">
                      <a16:colId xmlns:a16="http://schemas.microsoft.com/office/drawing/2014/main" val="20002"/>
                    </a:ext>
                  </a:extLst>
                </a:gridCol>
              </a:tblGrid>
              <a:tr h="360979">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阶段</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时间</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内容</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1750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第一阶段：萌芽期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上世纪90年代至本世纪初</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随着数据挖掘理论和数据库技术的逐步成熟，一批商业智能工具和知识管理技术开始被应用，如数据仓库、专家系统、知识管理系统等。</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71715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第二阶段：成熟期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本世纪前十年</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Web2.0应用迅猛发展，非结构化数据大量产生，传统处理方法难以应对，带动了大数据技术的快速突破，大数据解决方案逐渐走向成熟，形成了并行计算与分布式系统两大核心技术，谷歌的GF</a:t>
                      </a:r>
                      <a:r>
                        <a:rPr kumimoji="0" lang="en-US" altLang="zh-CN"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S</a:t>
                      </a: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和MapReduce等大数据技术受到追捧，Hadoop平台开始大行其道</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63296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第三阶段：大规模应用期</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2010年以后</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大数据应用渗透各行各业，数据驱动决策，信息社会智能化程度大幅提高</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57348" r:id="rId3" imgW="4761905" imgH="6504762" progId="">
                  <p:embed/>
                </p:oleObj>
              </mc:Choice>
              <mc:Fallback>
                <p:oleObj r:id="rId3"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2057436"/>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90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C9AAE51-A211-44F3-91D0-FB347D3E54CB}"/>
              </a:ext>
            </a:extLst>
          </p:cNvPr>
          <p:cNvSpPr>
            <a:spLocks noGrp="1" noChangeArrowheads="1"/>
          </p:cNvSpPr>
          <p:nvPr>
            <p:ph type="title"/>
          </p:nvPr>
        </p:nvSpPr>
        <p:spPr>
          <a:ln/>
        </p:spPr>
        <p:txBody>
          <a:bodyPr/>
          <a:lstStyle/>
          <a:p>
            <a:r>
              <a:rPr lang="zh-CN" altLang="en-US"/>
              <a:t>1.2大数据概念</a:t>
            </a:r>
          </a:p>
        </p:txBody>
      </p:sp>
      <p:sp>
        <p:nvSpPr>
          <p:cNvPr id="2" name="图片占位符 1">
            <a:extLst>
              <a:ext uri="{FF2B5EF4-FFF2-40B4-BE49-F238E27FC236}">
                <a16:creationId xmlns:a16="http://schemas.microsoft.com/office/drawing/2014/main" id="{4C3D7025-D107-415F-A55D-417BFF335247}"/>
              </a:ext>
            </a:extLst>
          </p:cNvPr>
          <p:cNvSpPr>
            <a:spLocks noGrp="1"/>
          </p:cNvSpPr>
          <p:nvPr>
            <p:ph type="pic" sz="quarter" idx="10"/>
          </p:nvPr>
        </p:nvSpPr>
        <p:spPr/>
      </p:sp>
      <p:sp>
        <p:nvSpPr>
          <p:cNvPr id="3" name="文本占位符 2">
            <a:extLst>
              <a:ext uri="{FF2B5EF4-FFF2-40B4-BE49-F238E27FC236}">
                <a16:creationId xmlns:a16="http://schemas.microsoft.com/office/drawing/2014/main" id="{85B987D3-6199-4769-8FF0-13E168A90E3D}"/>
              </a:ext>
            </a:extLst>
          </p:cNvPr>
          <p:cNvSpPr>
            <a:spLocks noGrp="1"/>
          </p:cNvSpPr>
          <p:nvPr>
            <p:ph type="body" sz="quarter" idx="11"/>
          </p:nvPr>
        </p:nvSpPr>
        <p:spPr/>
        <p:txBody>
          <a:bodyPr>
            <a:normAutofit fontScale="92500" lnSpcReduction="20000"/>
          </a:bodyPr>
          <a:lstStyle/>
          <a:p>
            <a:endParaRPr lang="zh-CN" altLang="en-US"/>
          </a:p>
        </p:txBody>
      </p:sp>
      <p:pic>
        <p:nvPicPr>
          <p:cNvPr id="13315" name="Picture 4">
            <a:extLst>
              <a:ext uri="{FF2B5EF4-FFF2-40B4-BE49-F238E27FC236}">
                <a16:creationId xmlns:a16="http://schemas.microsoft.com/office/drawing/2014/main" id="{C30D5AFE-EF7F-43ED-A9AA-20DDD06DD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68580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7ECF1F-7A19-43BD-82BA-9768CD3F5ED3}"/>
              </a:ext>
            </a:extLst>
          </p:cNvPr>
          <p:cNvSpPr>
            <a:spLocks noGrp="1"/>
          </p:cNvSpPr>
          <p:nvPr>
            <p:ph idx="1"/>
          </p:nvPr>
        </p:nvSpPr>
        <p:spPr/>
        <p:txBody>
          <a:bodyPr>
            <a:normAutofit/>
          </a:bodyPr>
          <a:lstStyle/>
          <a:p>
            <a:r>
              <a:rPr lang="zh-CN" altLang="en-US" sz="1800" dirty="0"/>
              <a:t>根据</a:t>
            </a:r>
            <a:r>
              <a:rPr lang="en-US" altLang="zh-CN" sz="1800" dirty="0"/>
              <a:t>IDC</a:t>
            </a:r>
            <a:r>
              <a:rPr lang="zh-CN" altLang="en-US" sz="1800" dirty="0"/>
              <a:t>作出的估测，数据一直都在以每年</a:t>
            </a:r>
            <a:r>
              <a:rPr lang="en-US" altLang="zh-CN" sz="1800" dirty="0"/>
              <a:t>50%</a:t>
            </a:r>
            <a:r>
              <a:rPr lang="zh-CN" altLang="en-US" sz="1800" dirty="0"/>
              <a:t>的速度增长，也就是说每两年就增长一倍（大数据摩尔定律）</a:t>
            </a:r>
          </a:p>
          <a:p>
            <a:r>
              <a:rPr lang="zh-CN" altLang="en-US" sz="1800" dirty="0"/>
              <a:t>人类在最近两年产生的数据量相当于之前产生的全部数据量</a:t>
            </a:r>
          </a:p>
          <a:p>
            <a:r>
              <a:rPr lang="zh-CN" altLang="en-US" sz="1800" dirty="0"/>
              <a:t>预计到</a:t>
            </a:r>
            <a:r>
              <a:rPr lang="en-US" altLang="zh-CN" sz="1800" dirty="0"/>
              <a:t>2020</a:t>
            </a:r>
            <a:r>
              <a:rPr lang="zh-CN" altLang="en-US" sz="1800" dirty="0"/>
              <a:t>年，全球将总共拥有</a:t>
            </a:r>
            <a:r>
              <a:rPr lang="en-US" altLang="zh-CN" sz="1800" dirty="0"/>
              <a:t>35ZB</a:t>
            </a:r>
            <a:r>
              <a:rPr lang="zh-CN" altLang="en-US" sz="1800" dirty="0"/>
              <a:t>的数据量，相较于</a:t>
            </a:r>
            <a:r>
              <a:rPr lang="en-US" altLang="zh-CN" sz="1800" dirty="0"/>
              <a:t>2010</a:t>
            </a:r>
            <a:r>
              <a:rPr lang="zh-CN" altLang="en-US" sz="1800" dirty="0"/>
              <a:t>年，数据量将增长近</a:t>
            </a:r>
            <a:r>
              <a:rPr lang="en-US" altLang="zh-CN" sz="1800" dirty="0"/>
              <a:t>30</a:t>
            </a:r>
            <a:r>
              <a:rPr lang="zh-CN" altLang="en-US" sz="1800" dirty="0"/>
              <a:t>倍</a:t>
            </a:r>
          </a:p>
          <a:p>
            <a:endParaRPr lang="zh-CN" altLang="en-US" sz="1800" dirty="0"/>
          </a:p>
        </p:txBody>
      </p:sp>
      <p:sp>
        <p:nvSpPr>
          <p:cNvPr id="14338" name="Rectangle 2">
            <a:extLst>
              <a:ext uri="{FF2B5EF4-FFF2-40B4-BE49-F238E27FC236}">
                <a16:creationId xmlns:a16="http://schemas.microsoft.com/office/drawing/2014/main" id="{71EF7DAB-985E-4FF8-9BBC-B0AE9E855168}"/>
              </a:ext>
            </a:extLst>
          </p:cNvPr>
          <p:cNvSpPr>
            <a:spLocks noGrp="1" noChangeArrowheads="1"/>
          </p:cNvSpPr>
          <p:nvPr>
            <p:ph type="title"/>
          </p:nvPr>
        </p:nvSpPr>
        <p:spPr/>
        <p:txBody>
          <a:bodyPr/>
          <a:lstStyle/>
          <a:p>
            <a:r>
              <a:rPr lang="en-US" altLang="zh-CN"/>
              <a:t>1.2.1	</a:t>
            </a:r>
            <a:r>
              <a:rPr lang="zh-CN" altLang="en-US"/>
              <a:t>数据量大</a:t>
            </a:r>
          </a:p>
        </p:txBody>
      </p:sp>
      <p:pic>
        <p:nvPicPr>
          <p:cNvPr id="14340" name="Picture 4">
            <a:extLst>
              <a:ext uri="{FF2B5EF4-FFF2-40B4-BE49-F238E27FC236}">
                <a16:creationId xmlns:a16="http://schemas.microsoft.com/office/drawing/2014/main" id="{61DC5121-786B-4AD4-A326-EEA353A0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625850"/>
            <a:ext cx="37338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a:extLst>
              <a:ext uri="{FF2B5EF4-FFF2-40B4-BE49-F238E27FC236}">
                <a16:creationId xmlns:a16="http://schemas.microsoft.com/office/drawing/2014/main" id="{3B328030-222B-478F-B1B1-4C6B2901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409950"/>
            <a:ext cx="42672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1627F7E-F798-4DF2-9FCC-7F390464057D}"/>
              </a:ext>
            </a:extLst>
          </p:cNvPr>
          <p:cNvSpPr>
            <a:spLocks noGrp="1"/>
          </p:cNvSpPr>
          <p:nvPr>
            <p:ph type="body" sz="half" idx="1"/>
          </p:nvPr>
        </p:nvSpPr>
        <p:spPr/>
        <p:txBody>
          <a:bodyPr>
            <a:normAutofit/>
          </a:bodyPr>
          <a:lstStyle/>
          <a:p>
            <a:r>
              <a:rPr lang="zh-CN" altLang="en-US" sz="2000" dirty="0"/>
              <a:t>大数据是由结构化和非结构化数据组成的</a:t>
            </a:r>
          </a:p>
          <a:p>
            <a:pPr lvl="1"/>
            <a:r>
              <a:rPr lang="en-US" altLang="zh-CN" sz="1600" dirty="0"/>
              <a:t>10%</a:t>
            </a:r>
            <a:r>
              <a:rPr lang="zh-CN" altLang="en-US" sz="1600" dirty="0"/>
              <a:t>的结构化数据，存储在数据库中</a:t>
            </a:r>
          </a:p>
          <a:p>
            <a:pPr lvl="1"/>
            <a:r>
              <a:rPr lang="en-US" altLang="zh-CN" sz="1600" dirty="0"/>
              <a:t>90%</a:t>
            </a:r>
            <a:r>
              <a:rPr lang="zh-CN" altLang="en-US" sz="1600" dirty="0"/>
              <a:t>的非结构化数据，它们与人类信息密切相关</a:t>
            </a:r>
          </a:p>
          <a:p>
            <a:pPr marL="0" indent="0">
              <a:buNone/>
            </a:pPr>
            <a:endParaRPr lang="zh-CN" altLang="en-US" sz="1600" dirty="0"/>
          </a:p>
          <a:p>
            <a:endParaRPr lang="zh-CN" altLang="en-US" sz="1600" dirty="0"/>
          </a:p>
        </p:txBody>
      </p:sp>
      <p:sp>
        <p:nvSpPr>
          <p:cNvPr id="4" name="内容占位符 3">
            <a:extLst>
              <a:ext uri="{FF2B5EF4-FFF2-40B4-BE49-F238E27FC236}">
                <a16:creationId xmlns:a16="http://schemas.microsoft.com/office/drawing/2014/main" id="{B10EE93D-A8F3-4DEA-8A29-6377EBA7B6C2}"/>
              </a:ext>
            </a:extLst>
          </p:cNvPr>
          <p:cNvSpPr>
            <a:spLocks noGrp="1"/>
          </p:cNvSpPr>
          <p:nvPr>
            <p:ph sz="half" idx="2"/>
          </p:nvPr>
        </p:nvSpPr>
        <p:spPr/>
        <p:txBody>
          <a:bodyPr>
            <a:noAutofit/>
          </a:bodyPr>
          <a:lstStyle/>
          <a:p>
            <a:r>
              <a:rPr lang="zh-CN" altLang="en-US" sz="2000" dirty="0"/>
              <a:t>科学研究</a:t>
            </a:r>
          </a:p>
          <a:p>
            <a:pPr lvl="1"/>
            <a:r>
              <a:rPr lang="zh-CN" altLang="en-US" sz="1600" dirty="0"/>
              <a:t>基因组</a:t>
            </a:r>
          </a:p>
          <a:p>
            <a:pPr lvl="1"/>
            <a:r>
              <a:rPr lang="en-US" altLang="zh-CN" sz="1600" dirty="0"/>
              <a:t>LHC </a:t>
            </a:r>
            <a:r>
              <a:rPr lang="zh-CN" altLang="en-US" sz="1600" dirty="0"/>
              <a:t>加速器</a:t>
            </a:r>
          </a:p>
          <a:p>
            <a:pPr lvl="1"/>
            <a:r>
              <a:rPr lang="zh-CN" altLang="en-US" sz="1600" dirty="0"/>
              <a:t>地球与空间探测</a:t>
            </a:r>
          </a:p>
          <a:p>
            <a:r>
              <a:rPr lang="zh-CN" altLang="en-US" sz="2000" dirty="0"/>
              <a:t>企业应用</a:t>
            </a:r>
          </a:p>
          <a:p>
            <a:pPr lvl="1"/>
            <a:r>
              <a:rPr lang="en-US" altLang="zh-CN" sz="1600" dirty="0"/>
              <a:t>Email</a:t>
            </a:r>
            <a:r>
              <a:rPr lang="zh-CN" altLang="en-US" sz="1600" dirty="0"/>
              <a:t>、文档、文件</a:t>
            </a:r>
          </a:p>
          <a:p>
            <a:pPr lvl="1"/>
            <a:r>
              <a:rPr lang="zh-CN" altLang="en-US" sz="1600" dirty="0"/>
              <a:t>应用日志</a:t>
            </a:r>
          </a:p>
          <a:p>
            <a:pPr lvl="1"/>
            <a:r>
              <a:rPr lang="zh-CN" altLang="en-US" sz="1600" dirty="0"/>
              <a:t>交易记录</a:t>
            </a:r>
          </a:p>
          <a:p>
            <a:r>
              <a:rPr lang="en-US" altLang="zh-CN" sz="2000" dirty="0"/>
              <a:t>Web 1.0</a:t>
            </a:r>
            <a:r>
              <a:rPr lang="zh-CN" altLang="en-US" sz="2000" dirty="0"/>
              <a:t>数据</a:t>
            </a:r>
          </a:p>
          <a:p>
            <a:pPr lvl="1"/>
            <a:r>
              <a:rPr lang="zh-CN" altLang="en-US" sz="1600" dirty="0"/>
              <a:t>文本</a:t>
            </a:r>
          </a:p>
          <a:p>
            <a:pPr lvl="1"/>
            <a:r>
              <a:rPr lang="zh-CN" altLang="en-US" sz="1600" dirty="0"/>
              <a:t>图像</a:t>
            </a:r>
          </a:p>
          <a:p>
            <a:pPr lvl="1"/>
            <a:r>
              <a:rPr lang="zh-CN" altLang="en-US" sz="1600" dirty="0"/>
              <a:t>视频</a:t>
            </a:r>
          </a:p>
          <a:p>
            <a:r>
              <a:rPr lang="en-US" altLang="zh-CN" sz="2000" dirty="0"/>
              <a:t>Web 2.0</a:t>
            </a:r>
            <a:r>
              <a:rPr lang="zh-CN" altLang="en-US" sz="2000" dirty="0"/>
              <a:t>数据</a:t>
            </a:r>
          </a:p>
          <a:p>
            <a:pPr lvl="1"/>
            <a:r>
              <a:rPr lang="zh-CN" altLang="en-US" sz="1600" dirty="0"/>
              <a:t>查询日志</a:t>
            </a:r>
            <a:r>
              <a:rPr lang="en-US" altLang="zh-CN" sz="1600" b="1" dirty="0"/>
              <a:t>/</a:t>
            </a:r>
            <a:r>
              <a:rPr lang="zh-CN" altLang="en-US" sz="1600" dirty="0"/>
              <a:t>点击流</a:t>
            </a:r>
          </a:p>
          <a:p>
            <a:pPr lvl="1"/>
            <a:r>
              <a:rPr lang="en-US" altLang="zh-CN" sz="1600" b="1" dirty="0"/>
              <a:t>Twitter/ Blog / SNS</a:t>
            </a:r>
            <a:endParaRPr lang="en-US" altLang="zh-CN" sz="1600" dirty="0"/>
          </a:p>
          <a:p>
            <a:pPr lvl="1"/>
            <a:r>
              <a:rPr lang="en-US" altLang="zh-CN" sz="1600" b="1" dirty="0"/>
              <a:t>Wiki</a:t>
            </a:r>
            <a:endParaRPr lang="en-US" altLang="zh-CN" sz="1600" dirty="0"/>
          </a:p>
        </p:txBody>
      </p:sp>
      <p:sp>
        <p:nvSpPr>
          <p:cNvPr id="15362" name="Rectangle 2">
            <a:extLst>
              <a:ext uri="{FF2B5EF4-FFF2-40B4-BE49-F238E27FC236}">
                <a16:creationId xmlns:a16="http://schemas.microsoft.com/office/drawing/2014/main" id="{647F5439-EFE2-4DA9-BB40-ECA55F2964FB}"/>
              </a:ext>
            </a:extLst>
          </p:cNvPr>
          <p:cNvSpPr>
            <a:spLocks noGrp="1" noChangeArrowheads="1"/>
          </p:cNvSpPr>
          <p:nvPr>
            <p:ph type="title"/>
          </p:nvPr>
        </p:nvSpPr>
        <p:spPr/>
        <p:txBody>
          <a:bodyPr/>
          <a:lstStyle/>
          <a:p>
            <a:r>
              <a:rPr lang="en-US" altLang="zh-CN" dirty="0"/>
              <a:t>1.2.2 </a:t>
            </a:r>
            <a:r>
              <a:rPr lang="zh-CN" altLang="en-US" dirty="0"/>
              <a:t>数据类型繁多</a:t>
            </a:r>
          </a:p>
        </p:txBody>
      </p:sp>
      <p:pic>
        <p:nvPicPr>
          <p:cNvPr id="15365" name="Picture 4">
            <a:extLst>
              <a:ext uri="{FF2B5EF4-FFF2-40B4-BE49-F238E27FC236}">
                <a16:creationId xmlns:a16="http://schemas.microsoft.com/office/drawing/2014/main" id="{C6EEEB67-C400-496C-8241-775B0A8F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24" y="2494823"/>
            <a:ext cx="4184530" cy="395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Internet Minute 2020: What Happens on the Internet in 60 Seconds Infographic">
            <a:extLst>
              <a:ext uri="{FF2B5EF4-FFF2-40B4-BE49-F238E27FC236}">
                <a16:creationId xmlns:a16="http://schemas.microsoft.com/office/drawing/2014/main" id="{A60DC908-4D9B-4FF1-B08D-AA3FB3FBF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564" y="1981238"/>
            <a:ext cx="4638716" cy="4638716"/>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a:extLst>
              <a:ext uri="{FF2B5EF4-FFF2-40B4-BE49-F238E27FC236}">
                <a16:creationId xmlns:a16="http://schemas.microsoft.com/office/drawing/2014/main" id="{3CF61A0B-0DD5-497E-B701-5B3747730BA0}"/>
              </a:ext>
            </a:extLst>
          </p:cNvPr>
          <p:cNvSpPr>
            <a:spLocks noGrp="1"/>
          </p:cNvSpPr>
          <p:nvPr>
            <p:ph idx="1"/>
          </p:nvPr>
        </p:nvSpPr>
        <p:spPr/>
        <p:txBody>
          <a:bodyPr>
            <a:normAutofit/>
          </a:bodyPr>
          <a:lstStyle/>
          <a:p>
            <a:r>
              <a:rPr lang="zh-CN" altLang="en-US" sz="2000" dirty="0"/>
              <a:t>从数据的生成到消耗，时间窗口非常小，可用于生成决策的时间非常少</a:t>
            </a:r>
          </a:p>
          <a:p>
            <a:r>
              <a:rPr lang="en-US" altLang="zh-CN" sz="2000" dirty="0"/>
              <a:t>1</a:t>
            </a:r>
            <a:r>
              <a:rPr lang="zh-CN" altLang="en-US" sz="2000" dirty="0"/>
              <a:t>秒定律：这一点也是和传统的数据挖掘技术有着本质的不同</a:t>
            </a:r>
          </a:p>
          <a:p>
            <a:endParaRPr lang="zh-CN" altLang="en-US" sz="2000" dirty="0"/>
          </a:p>
        </p:txBody>
      </p:sp>
      <p:sp>
        <p:nvSpPr>
          <p:cNvPr id="16386" name="Rectangle 2">
            <a:extLst>
              <a:ext uri="{FF2B5EF4-FFF2-40B4-BE49-F238E27FC236}">
                <a16:creationId xmlns:a16="http://schemas.microsoft.com/office/drawing/2014/main" id="{5B5D9C0A-1E34-4A33-915E-A018F9441974}"/>
              </a:ext>
            </a:extLst>
          </p:cNvPr>
          <p:cNvSpPr>
            <a:spLocks noGrp="1" noChangeArrowheads="1"/>
          </p:cNvSpPr>
          <p:nvPr>
            <p:ph type="title"/>
          </p:nvPr>
        </p:nvSpPr>
        <p:spPr/>
        <p:txBody>
          <a:bodyPr/>
          <a:lstStyle/>
          <a:p>
            <a:r>
              <a:rPr lang="en-US" altLang="zh-CN"/>
              <a:t>1.2.3	</a:t>
            </a:r>
            <a:r>
              <a:rPr lang="zh-CN" altLang="en-US"/>
              <a:t>处理速度快</a:t>
            </a:r>
          </a:p>
        </p:txBody>
      </p:sp>
      <p:pic>
        <p:nvPicPr>
          <p:cNvPr id="16388" name="Picture 7" descr="http://img.jrjimg.cn/2012/12/20121224124205984.jpg">
            <a:extLst>
              <a:ext uri="{FF2B5EF4-FFF2-40B4-BE49-F238E27FC236}">
                <a16:creationId xmlns:a16="http://schemas.microsoft.com/office/drawing/2014/main" id="{3E825F0F-252E-4C0E-9BBF-4E307F0AD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704" y="2819416"/>
            <a:ext cx="4990870" cy="2819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F769286-F90F-417B-9C4F-00E37B2D19D3}"/>
              </a:ext>
            </a:extLst>
          </p:cNvPr>
          <p:cNvSpPr>
            <a:spLocks noGrp="1" noChangeArrowheads="1"/>
          </p:cNvSpPr>
          <p:nvPr>
            <p:ph type="title"/>
          </p:nvPr>
        </p:nvSpPr>
        <p:spPr/>
        <p:txBody>
          <a:bodyPr/>
          <a:lstStyle/>
          <a:p>
            <a:r>
              <a:rPr lang="en-US" altLang="zh-CN" dirty="0"/>
              <a:t>1.2.4	</a:t>
            </a:r>
            <a:r>
              <a:rPr lang="zh-CN" altLang="en-US" dirty="0"/>
              <a:t>价值密度低</a:t>
            </a:r>
          </a:p>
        </p:txBody>
      </p:sp>
      <p:sp>
        <p:nvSpPr>
          <p:cNvPr id="17411" name="Rectangle 3">
            <a:extLst>
              <a:ext uri="{FF2B5EF4-FFF2-40B4-BE49-F238E27FC236}">
                <a16:creationId xmlns:a16="http://schemas.microsoft.com/office/drawing/2014/main" id="{935CBA25-9B11-4221-A418-0A9035CF211F}"/>
              </a:ext>
            </a:extLst>
          </p:cNvPr>
          <p:cNvSpPr>
            <a:spLocks noChangeArrowheads="1"/>
          </p:cNvSpPr>
          <p:nvPr/>
        </p:nvSpPr>
        <p:spPr bwMode="auto">
          <a:xfrm>
            <a:off x="1905000" y="11430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Clr>
                <a:srgbClr val="FF3300"/>
              </a:buClr>
              <a:buFontTx/>
              <a:buNone/>
            </a:pPr>
            <a:r>
              <a:rPr lang="en-US" altLang="zh-CN" dirty="0">
                <a:solidFill>
                  <a:srgbClr val="002060"/>
                </a:solidFill>
                <a:latin typeface="微软雅黑" panose="020B0503020204020204" pitchFamily="34" charset="-122"/>
                <a:ea typeface="微软雅黑" panose="020B0503020204020204" pitchFamily="34" charset="-122"/>
              </a:rPr>
              <a:t>	</a:t>
            </a:r>
            <a:r>
              <a:rPr lang="zh-CN" altLang="en-US" b="1" dirty="0">
                <a:solidFill>
                  <a:srgbClr val="002060"/>
                </a:solidFill>
                <a:latin typeface="微软雅黑" panose="020B0503020204020204" pitchFamily="34" charset="-122"/>
                <a:ea typeface="微软雅黑" panose="020B0503020204020204" pitchFamily="34" charset="-122"/>
              </a:rPr>
              <a:t>价值密度低，商业价值高</a:t>
            </a:r>
            <a:endParaRPr lang="en-US" altLang="zh-CN" b="1" dirty="0">
              <a:solidFill>
                <a:srgbClr val="002060"/>
              </a:solidFill>
              <a:latin typeface="微软雅黑" panose="020B0503020204020204" pitchFamily="34" charset="-122"/>
              <a:ea typeface="微软雅黑" panose="020B0503020204020204" pitchFamily="34" charset="-122"/>
            </a:endParaRPr>
          </a:p>
          <a:p>
            <a:pPr>
              <a:spcBef>
                <a:spcPct val="20000"/>
              </a:spcBef>
              <a:buClr>
                <a:srgbClr val="FF3300"/>
              </a:buClr>
              <a:buFontTx/>
              <a:buNone/>
            </a:pPr>
            <a:r>
              <a:rPr lang="en-US" altLang="zh-CN" dirty="0">
                <a:solidFill>
                  <a:srgbClr val="002060"/>
                </a:solidFill>
                <a:latin typeface="微软雅黑" panose="020B0503020204020204" pitchFamily="34" charset="-122"/>
                <a:ea typeface="微软雅黑" panose="020B0503020204020204" pitchFamily="34" charset="-122"/>
              </a:rPr>
              <a:t>	</a:t>
            </a:r>
            <a:r>
              <a:rPr lang="zh-CN" altLang="en-US" dirty="0">
                <a:solidFill>
                  <a:srgbClr val="002060"/>
                </a:solidFill>
                <a:latin typeface="微软雅黑" panose="020B0503020204020204" pitchFamily="34" charset="-122"/>
                <a:ea typeface="微软雅黑" panose="020B0503020204020204" pitchFamily="34" charset="-122"/>
              </a:rPr>
              <a:t>以视频为例，连续不间断监控过程中，可能有用的数据仅仅有一两秒，但是具有很高的商业价值</a:t>
            </a:r>
          </a:p>
        </p:txBody>
      </p:sp>
      <p:pic>
        <p:nvPicPr>
          <p:cNvPr id="17412" name="Picture 7" descr="C:\Users\lzy\Documents\Tencent Files\70004972\FileRecv\MobileFile\IMG_20150925_122146.jpg">
            <a:extLst>
              <a:ext uri="{FF2B5EF4-FFF2-40B4-BE49-F238E27FC236}">
                <a16:creationId xmlns:a16="http://schemas.microsoft.com/office/drawing/2014/main" id="{1C6A3441-BACA-4DD9-9C54-2E8DAC3E3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1"/>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8" descr="C:\Users\lzy\Documents\Tencent Files\70004972\FileRecv\MobileFile\IMG_20150925_122234.jpg">
            <a:extLst>
              <a:ext uri="{FF2B5EF4-FFF2-40B4-BE49-F238E27FC236}">
                <a16:creationId xmlns:a16="http://schemas.microsoft.com/office/drawing/2014/main" id="{3A1D9FB4-D3D0-4D41-BF45-B83F60C61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09801"/>
            <a:ext cx="3581400"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9" descr="C:\Users\lzy\Documents\Tencent Files\70004972\FileRecv\MobileFile\IMG_20150925_143720.jpg">
            <a:extLst>
              <a:ext uri="{FF2B5EF4-FFF2-40B4-BE49-F238E27FC236}">
                <a16:creationId xmlns:a16="http://schemas.microsoft.com/office/drawing/2014/main" id="{3B0DCFD9-5624-48BF-AB7A-DE18A6194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191001"/>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0" descr="C:\Users\lzy\Documents\Tencent Files\70004972\FileRecv\MobileFile\IMG_20150925_143423.jpg">
            <a:extLst>
              <a:ext uri="{FF2B5EF4-FFF2-40B4-BE49-F238E27FC236}">
                <a16:creationId xmlns:a16="http://schemas.microsoft.com/office/drawing/2014/main" id="{185EB37D-C4BE-4B4F-BBE6-72131D7D85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191001"/>
            <a:ext cx="41910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Box 10">
            <a:extLst>
              <a:ext uri="{FF2B5EF4-FFF2-40B4-BE49-F238E27FC236}">
                <a16:creationId xmlns:a16="http://schemas.microsoft.com/office/drawing/2014/main" id="{D454D0FC-35CC-4369-B937-144B5D21B6B0}"/>
              </a:ext>
            </a:extLst>
          </p:cNvPr>
          <p:cNvSpPr txBox="1">
            <a:spLocks noChangeArrowheads="1"/>
          </p:cNvSpPr>
          <p:nvPr/>
        </p:nvSpPr>
        <p:spPr bwMode="auto">
          <a:xfrm>
            <a:off x="8763001" y="5410200"/>
            <a:ext cx="12282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FF0000"/>
                </a:solidFill>
                <a:latin typeface="微软雅黑" panose="020B0503020204020204" pitchFamily="34" charset="-122"/>
                <a:ea typeface="微软雅黑" panose="020B0503020204020204" pitchFamily="34" charset="-122"/>
              </a:rPr>
              <a:t>继续装</a:t>
            </a:r>
            <a:r>
              <a:rPr lang="en-US" altLang="zh-CN" dirty="0" err="1">
                <a:solidFill>
                  <a:srgbClr val="FF0000"/>
                </a:solidFill>
                <a:latin typeface="微软雅黑" panose="020B0503020204020204" pitchFamily="34" charset="-122"/>
                <a:ea typeface="微软雅黑" panose="020B0503020204020204" pitchFamily="34" charset="-122"/>
              </a:rPr>
              <a:t>ing</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F7234D3-10A1-4109-B83A-B68DC7F600CE}"/>
              </a:ext>
            </a:extLst>
          </p:cNvPr>
          <p:cNvSpPr txBox="1"/>
          <p:nvPr/>
        </p:nvSpPr>
        <p:spPr>
          <a:xfrm>
            <a:off x="609744" y="182884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58372" r:id="rId3" imgW="4761905" imgH="6504762" progId="">
                  <p:embed/>
                </p:oleObj>
              </mc:Choice>
              <mc:Fallback>
                <p:oleObj r:id="rId3"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2628918"/>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81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D81FE3F2-3B7E-421B-9EF9-F189CE974B40}"/>
              </a:ext>
            </a:extLst>
          </p:cNvPr>
          <p:cNvSpPr>
            <a:spLocks noGrp="1"/>
          </p:cNvSpPr>
          <p:nvPr>
            <p:ph type="title"/>
          </p:nvPr>
        </p:nvSpPr>
        <p:spPr>
          <a:ln/>
        </p:spPr>
        <p:txBody>
          <a:bodyPr/>
          <a:lstStyle/>
          <a:p>
            <a:r>
              <a:rPr lang="en-US" altLang="zh-CN" dirty="0"/>
              <a:t>1.</a:t>
            </a:r>
            <a:r>
              <a:rPr lang="zh-CN" altLang="en-US" dirty="0"/>
              <a:t>3 大数据的影响</a:t>
            </a:r>
          </a:p>
        </p:txBody>
      </p:sp>
      <p:sp>
        <p:nvSpPr>
          <p:cNvPr id="3" name="Rectangle 3">
            <a:extLst>
              <a:ext uri="{FF2B5EF4-FFF2-40B4-BE49-F238E27FC236}">
                <a16:creationId xmlns:a16="http://schemas.microsoft.com/office/drawing/2014/main" id="{5E899CDF-568B-4664-9016-E26477147F18}"/>
              </a:ext>
            </a:extLst>
          </p:cNvPr>
          <p:cNvSpPr txBox="1">
            <a:spLocks noChangeArrowheads="1"/>
          </p:cNvSpPr>
          <p:nvPr/>
        </p:nvSpPr>
        <p:spPr>
          <a:xfrm>
            <a:off x="1981200" y="1295400"/>
            <a:ext cx="8229600" cy="838200"/>
          </a:xfrm>
          <a:prstGeom prst="rect">
            <a:avLst/>
          </a:prstGeom>
        </p:spPr>
        <p:txBody>
          <a:bodyPr/>
          <a:lstStyle/>
          <a:p>
            <a:pPr marL="342900" indent="-342900" eaLnBrk="0" hangingPunct="0">
              <a:lnSpc>
                <a:spcPct val="90000"/>
              </a:lnSpc>
              <a:spcBef>
                <a:spcPct val="20000"/>
              </a:spcBef>
              <a:buClr>
                <a:srgbClr val="FF3300"/>
              </a:buClr>
              <a:defRPr/>
            </a:pPr>
            <a:r>
              <a:rPr lang="en-US" altLang="zh-CN" kern="0" dirty="0">
                <a:solidFill>
                  <a:srgbClr val="002060"/>
                </a:solidFill>
                <a:latin typeface="微软雅黑" panose="020B0503020204020204" pitchFamily="34" charset="-122"/>
                <a:ea typeface="微软雅黑" panose="020B0503020204020204" pitchFamily="34" charset="-122"/>
              </a:rPr>
              <a:t>	</a:t>
            </a:r>
            <a:r>
              <a:rPr lang="zh-CN" altLang="en-US" kern="0" dirty="0">
                <a:solidFill>
                  <a:srgbClr val="002060"/>
                </a:solidFill>
                <a:latin typeface="微软雅黑" panose="020B0503020204020204" pitchFamily="34" charset="-122"/>
                <a:ea typeface="微软雅黑" panose="020B0503020204020204" pitchFamily="34" charset="-122"/>
              </a:rPr>
              <a:t>图灵奖获得者、著名数据库专家</a:t>
            </a:r>
            <a:r>
              <a:rPr lang="en-US" altLang="zh-CN" kern="0" dirty="0">
                <a:solidFill>
                  <a:srgbClr val="002060"/>
                </a:solidFill>
                <a:latin typeface="微软雅黑" panose="020B0503020204020204" pitchFamily="34" charset="-122"/>
                <a:ea typeface="微软雅黑" panose="020B0503020204020204" pitchFamily="34" charset="-122"/>
              </a:rPr>
              <a:t>Jim Gray </a:t>
            </a:r>
            <a:r>
              <a:rPr lang="zh-CN" altLang="en-US" kern="0" dirty="0">
                <a:solidFill>
                  <a:srgbClr val="002060"/>
                </a:solidFill>
                <a:latin typeface="微软雅黑" panose="020B0503020204020204" pitchFamily="34" charset="-122"/>
                <a:ea typeface="微软雅黑" panose="020B0503020204020204" pitchFamily="34" charset="-122"/>
              </a:rPr>
              <a:t>博士观察并总结人类自古以来，在科学研究上，先后历经了实验、理论、计算和数据四种范式</a:t>
            </a:r>
          </a:p>
        </p:txBody>
      </p:sp>
      <p:pic>
        <p:nvPicPr>
          <p:cNvPr id="18436" name="Picture 9" descr="http://dl.zhishi.sina.com.cn/upload/01/68/87/1236016887.19128608.JPG">
            <a:extLst>
              <a:ext uri="{FF2B5EF4-FFF2-40B4-BE49-F238E27FC236}">
                <a16:creationId xmlns:a16="http://schemas.microsoft.com/office/drawing/2014/main" id="{21593D81-DA55-4C5C-B58C-4FF4404AE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456" b="11111"/>
          <a:stretch>
            <a:fillRect/>
          </a:stretch>
        </p:blipFill>
        <p:spPr bwMode="auto">
          <a:xfrm>
            <a:off x="3581400" y="2819400"/>
            <a:ext cx="2032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1" descr="http://imgk.zol.com.cn/techbbs/3055/a3054031.jpg">
            <a:extLst>
              <a:ext uri="{FF2B5EF4-FFF2-40B4-BE49-F238E27FC236}">
                <a16:creationId xmlns:a16="http://schemas.microsoft.com/office/drawing/2014/main" id="{57B4DCDB-436E-410A-8ABB-772740268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667001"/>
            <a:ext cx="243840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5" descr="http://www.hinews.cn/pic/0/14/54/25/14542582_371739.jpg">
            <a:extLst>
              <a:ext uri="{FF2B5EF4-FFF2-40B4-BE49-F238E27FC236}">
                <a16:creationId xmlns:a16="http://schemas.microsoft.com/office/drawing/2014/main" id="{2FD0918E-3D78-4091-BC68-222FACF68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1" y="3276600"/>
            <a:ext cx="13827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19" descr="http://photocdn.sohu.com/20130521/Img376549666.jpg">
            <a:extLst>
              <a:ext uri="{FF2B5EF4-FFF2-40B4-BE49-F238E27FC236}">
                <a16:creationId xmlns:a16="http://schemas.microsoft.com/office/drawing/2014/main" id="{06904D51-AD8A-454F-9091-70C9AB1A6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1" y="2057401"/>
            <a:ext cx="1738313"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3739B70E-D8B3-487E-9659-1482099F1880}"/>
              </a:ext>
            </a:extLst>
          </p:cNvPr>
          <p:cNvCxnSpPr/>
          <p:nvPr/>
        </p:nvCxnSpPr>
        <p:spPr>
          <a:xfrm>
            <a:off x="2514600" y="6019800"/>
            <a:ext cx="7543800" cy="1588"/>
          </a:xfrm>
          <a:prstGeom prst="line">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直接连接符 8">
            <a:extLst>
              <a:ext uri="{FF2B5EF4-FFF2-40B4-BE49-F238E27FC236}">
                <a16:creationId xmlns:a16="http://schemas.microsoft.com/office/drawing/2014/main" id="{B98FDD4E-773C-4260-AC3D-C1843C909032}"/>
              </a:ext>
            </a:extLst>
          </p:cNvPr>
          <p:cNvCxnSpPr/>
          <p:nvPr/>
        </p:nvCxnSpPr>
        <p:spPr>
          <a:xfrm rot="5400000" flipH="1" flipV="1">
            <a:off x="2527300" y="5797550"/>
            <a:ext cx="438150" cy="63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直接连接符 9">
            <a:extLst>
              <a:ext uri="{FF2B5EF4-FFF2-40B4-BE49-F238E27FC236}">
                <a16:creationId xmlns:a16="http://schemas.microsoft.com/office/drawing/2014/main" id="{50044BD3-638F-4FA5-A2FC-249C1D51CCF7}"/>
              </a:ext>
            </a:extLst>
          </p:cNvPr>
          <p:cNvCxnSpPr/>
          <p:nvPr/>
        </p:nvCxnSpPr>
        <p:spPr>
          <a:xfrm rot="5400000" flipH="1" flipV="1">
            <a:off x="4000501" y="5524501"/>
            <a:ext cx="9906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F59E56A3-89A4-4E86-A2E1-C2FE158053C8}"/>
              </a:ext>
            </a:extLst>
          </p:cNvPr>
          <p:cNvCxnSpPr/>
          <p:nvPr/>
        </p:nvCxnSpPr>
        <p:spPr>
          <a:xfrm rot="5400000" flipH="1" flipV="1">
            <a:off x="6096001" y="5105401"/>
            <a:ext cx="1828800" cy="31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直接连接符 11">
            <a:extLst>
              <a:ext uri="{FF2B5EF4-FFF2-40B4-BE49-F238E27FC236}">
                <a16:creationId xmlns:a16="http://schemas.microsoft.com/office/drawing/2014/main" id="{9B80BCED-0B69-4C84-86C6-AEE85EBBABBC}"/>
              </a:ext>
            </a:extLst>
          </p:cNvPr>
          <p:cNvCxnSpPr/>
          <p:nvPr/>
        </p:nvCxnSpPr>
        <p:spPr>
          <a:xfrm rot="5400000" flipH="1" flipV="1">
            <a:off x="8191501" y="4760913"/>
            <a:ext cx="2514600" cy="3175"/>
          </a:xfrm>
          <a:prstGeom prst="line">
            <a:avLst/>
          </a:prstGeom>
        </p:spPr>
        <p:style>
          <a:lnRef idx="2">
            <a:schemeClr val="accent1"/>
          </a:lnRef>
          <a:fillRef idx="0">
            <a:schemeClr val="accent1"/>
          </a:fillRef>
          <a:effectRef idx="1">
            <a:schemeClr val="accent1"/>
          </a:effectRef>
          <a:fontRef idx="minor">
            <a:schemeClr val="tx1"/>
          </a:fontRef>
        </p:style>
      </p:cxnSp>
      <p:sp>
        <p:nvSpPr>
          <p:cNvPr id="18445" name="TextBox 21">
            <a:extLst>
              <a:ext uri="{FF2B5EF4-FFF2-40B4-BE49-F238E27FC236}">
                <a16:creationId xmlns:a16="http://schemas.microsoft.com/office/drawing/2014/main" id="{3D170924-571B-456D-AECA-1B26D80378D6}"/>
              </a:ext>
            </a:extLst>
          </p:cNvPr>
          <p:cNvSpPr txBox="1">
            <a:spLocks noChangeArrowheads="1"/>
          </p:cNvSpPr>
          <p:nvPr/>
        </p:nvSpPr>
        <p:spPr bwMode="auto">
          <a:xfrm>
            <a:off x="24018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70C0"/>
                </a:solidFill>
                <a:latin typeface="微软雅黑" panose="020B0503020204020204" pitchFamily="34" charset="-122"/>
                <a:ea typeface="微软雅黑" panose="020B0503020204020204" pitchFamily="34" charset="-122"/>
              </a:rPr>
              <a:t>实验</a:t>
            </a:r>
          </a:p>
        </p:txBody>
      </p:sp>
      <p:sp>
        <p:nvSpPr>
          <p:cNvPr id="18446" name="TextBox 22">
            <a:extLst>
              <a:ext uri="{FF2B5EF4-FFF2-40B4-BE49-F238E27FC236}">
                <a16:creationId xmlns:a16="http://schemas.microsoft.com/office/drawing/2014/main" id="{89D8E8F7-599C-48C1-B757-6ED7E8B24332}"/>
              </a:ext>
            </a:extLst>
          </p:cNvPr>
          <p:cNvSpPr txBox="1">
            <a:spLocks noChangeArrowheads="1"/>
          </p:cNvSpPr>
          <p:nvPr/>
        </p:nvSpPr>
        <p:spPr bwMode="auto">
          <a:xfrm>
            <a:off x="4230688" y="6019800"/>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70C0"/>
                </a:solidFill>
                <a:latin typeface="微软雅黑" panose="020B0503020204020204" pitchFamily="34" charset="-122"/>
                <a:ea typeface="微软雅黑" panose="020B0503020204020204" pitchFamily="34" charset="-122"/>
              </a:rPr>
              <a:t>理论</a:t>
            </a:r>
          </a:p>
        </p:txBody>
      </p:sp>
      <p:sp>
        <p:nvSpPr>
          <p:cNvPr id="18447" name="TextBox 23">
            <a:extLst>
              <a:ext uri="{FF2B5EF4-FFF2-40B4-BE49-F238E27FC236}">
                <a16:creationId xmlns:a16="http://schemas.microsoft.com/office/drawing/2014/main" id="{4FFFD23B-E815-4EEB-9AFF-5DD887D898AC}"/>
              </a:ext>
            </a:extLst>
          </p:cNvPr>
          <p:cNvSpPr txBox="1">
            <a:spLocks noChangeArrowheads="1"/>
          </p:cNvSpPr>
          <p:nvPr/>
        </p:nvSpPr>
        <p:spPr bwMode="auto">
          <a:xfrm>
            <a:off x="6705601"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70C0"/>
                </a:solidFill>
                <a:latin typeface="微软雅黑" panose="020B0503020204020204" pitchFamily="34" charset="-122"/>
                <a:ea typeface="微软雅黑" panose="020B0503020204020204" pitchFamily="34" charset="-122"/>
              </a:rPr>
              <a:t>计算</a:t>
            </a:r>
          </a:p>
        </p:txBody>
      </p:sp>
      <p:sp>
        <p:nvSpPr>
          <p:cNvPr id="18448" name="TextBox 24">
            <a:extLst>
              <a:ext uri="{FF2B5EF4-FFF2-40B4-BE49-F238E27FC236}">
                <a16:creationId xmlns:a16="http://schemas.microsoft.com/office/drawing/2014/main" id="{8AE8717A-53C4-44B4-B38B-125C64346DD9}"/>
              </a:ext>
            </a:extLst>
          </p:cNvPr>
          <p:cNvSpPr txBox="1">
            <a:spLocks noChangeArrowheads="1"/>
          </p:cNvSpPr>
          <p:nvPr/>
        </p:nvSpPr>
        <p:spPr bwMode="auto">
          <a:xfrm>
            <a:off x="9144001" y="6019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70C0"/>
                </a:solidFill>
                <a:latin typeface="微软雅黑" panose="020B0503020204020204" pitchFamily="34" charset="-122"/>
                <a:ea typeface="微软雅黑" panose="020B0503020204020204" pitchFamily="34" charset="-122"/>
              </a:rPr>
              <a:t>数据</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a:extLst>
              <a:ext uri="{FF2B5EF4-FFF2-40B4-BE49-F238E27FC236}">
                <a16:creationId xmlns:a16="http://schemas.microsoft.com/office/drawing/2014/main" id="{61E1EF6D-78FF-4E00-A05C-0DCCC20118FB}"/>
              </a:ext>
            </a:extLst>
          </p:cNvPr>
          <p:cNvSpPr>
            <a:spLocks noGrp="1" noChangeArrowheads="1"/>
          </p:cNvSpPr>
          <p:nvPr>
            <p:ph type="body" sz="half" idx="1"/>
          </p:nvPr>
        </p:nvSpPr>
        <p:spPr/>
        <p:txBody>
          <a:bodyPr/>
          <a:lstStyle/>
          <a:p>
            <a:r>
              <a:rPr lang="zh-CN" altLang="en-US" sz="2000"/>
              <a:t>在思维方式方面，大数据完全颠覆了传统的思维方式：</a:t>
            </a:r>
            <a:endParaRPr lang="en-US" altLang="zh-CN" sz="2000"/>
          </a:p>
          <a:p>
            <a:pPr lvl="1"/>
            <a:r>
              <a:rPr lang="zh-CN" altLang="en-US" sz="2000"/>
              <a:t>全样而非抽样</a:t>
            </a:r>
            <a:endParaRPr lang="en-US" altLang="zh-CN" sz="2000"/>
          </a:p>
          <a:p>
            <a:pPr lvl="1"/>
            <a:r>
              <a:rPr lang="zh-CN" altLang="en-US" sz="2000"/>
              <a:t>效率而非精确</a:t>
            </a:r>
            <a:endParaRPr lang="en-US" altLang="zh-CN" sz="2000"/>
          </a:p>
          <a:p>
            <a:pPr lvl="1"/>
            <a:r>
              <a:rPr lang="zh-CN" altLang="en-US" sz="2000"/>
              <a:t>相关而非因果</a:t>
            </a:r>
          </a:p>
        </p:txBody>
      </p:sp>
      <p:sp>
        <p:nvSpPr>
          <p:cNvPr id="2" name="内容占位符 1">
            <a:extLst>
              <a:ext uri="{FF2B5EF4-FFF2-40B4-BE49-F238E27FC236}">
                <a16:creationId xmlns:a16="http://schemas.microsoft.com/office/drawing/2014/main" id="{51A1F956-05A4-4D4E-92BD-F22D817388D7}"/>
              </a:ext>
            </a:extLst>
          </p:cNvPr>
          <p:cNvSpPr>
            <a:spLocks noGrp="1"/>
          </p:cNvSpPr>
          <p:nvPr>
            <p:ph sz="half" idx="2"/>
          </p:nvPr>
        </p:nvSpPr>
        <p:spPr/>
        <p:txBody>
          <a:bodyPr/>
          <a:lstStyle/>
          <a:p>
            <a:endParaRPr lang="zh-CN" altLang="en-US"/>
          </a:p>
        </p:txBody>
      </p:sp>
      <p:sp>
        <p:nvSpPr>
          <p:cNvPr id="19458" name="Rectangle 2">
            <a:extLst>
              <a:ext uri="{FF2B5EF4-FFF2-40B4-BE49-F238E27FC236}">
                <a16:creationId xmlns:a16="http://schemas.microsoft.com/office/drawing/2014/main" id="{F28E86D4-2C19-4944-AE05-B24EDC502D92}"/>
              </a:ext>
            </a:extLst>
          </p:cNvPr>
          <p:cNvSpPr>
            <a:spLocks noGrp="1" noChangeArrowheads="1"/>
          </p:cNvSpPr>
          <p:nvPr>
            <p:ph type="title"/>
          </p:nvPr>
        </p:nvSpPr>
        <p:spPr>
          <a:ln/>
        </p:spPr>
        <p:txBody>
          <a:bodyPr/>
          <a:lstStyle/>
          <a:p>
            <a:r>
              <a:rPr lang="en-US" altLang="zh-CN" dirty="0"/>
              <a:t>1.</a:t>
            </a:r>
            <a:r>
              <a:rPr lang="zh-CN" altLang="en-US" dirty="0"/>
              <a:t>3 大数据的影响</a:t>
            </a:r>
          </a:p>
        </p:txBody>
      </p:sp>
      <p:pic>
        <p:nvPicPr>
          <p:cNvPr id="19460" name="Picture 5" descr="Img369511502">
            <a:extLst>
              <a:ext uri="{FF2B5EF4-FFF2-40B4-BE49-F238E27FC236}">
                <a16:creationId xmlns:a16="http://schemas.microsoft.com/office/drawing/2014/main" id="{BF8F2DE1-BC39-45B4-9110-7B4ED5CE0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438400"/>
            <a:ext cx="304800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1041" r:id="rId3" imgW="4761905" imgH="6504762" progId="">
                  <p:embed/>
                </p:oleObj>
              </mc:Choice>
              <mc:Fallback>
                <p:oleObj r:id="rId3" imgW="4761905" imgH="6504762"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1485948"/>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BFFAF324-2D1E-4A02-AB9C-D19B952670F7}"/>
              </a:ext>
            </a:extLst>
          </p:cNvPr>
          <p:cNvSpPr>
            <a:spLocks noGrp="1" noChangeArrowheads="1"/>
          </p:cNvSpPr>
          <p:nvPr>
            <p:ph idx="1"/>
          </p:nvPr>
        </p:nvSpPr>
        <p:spPr/>
        <p:txBody>
          <a:bodyPr/>
          <a:lstStyle/>
          <a:p>
            <a:r>
              <a:rPr lang="zh-CN" altLang="en-US" sz="2000"/>
              <a:t>在社会发展方面，大数据决策逐渐成为一种新的决策方式，大数据应用有力促进了信息技术与各行业的深度融合，大数据开发大大推动了新技术和新应用的不断涌现</a:t>
            </a:r>
          </a:p>
          <a:p>
            <a:r>
              <a:rPr lang="zh-CN" altLang="en-US" sz="2000"/>
              <a:t>在就业市场方面，大数据的兴起使得数据科学家成为热门职业</a:t>
            </a:r>
          </a:p>
          <a:p>
            <a:r>
              <a:rPr lang="zh-CN" altLang="en-US" sz="2000"/>
              <a:t>在人才培养方面，大数据的兴起，将在很大程度上改变中国高校信息技术相关专业的现有教学和科研体制</a:t>
            </a:r>
          </a:p>
          <a:p>
            <a:endParaRPr lang="zh-CN" altLang="en-US" sz="2000"/>
          </a:p>
        </p:txBody>
      </p:sp>
      <p:sp>
        <p:nvSpPr>
          <p:cNvPr id="20482" name="Rectangle 2">
            <a:extLst>
              <a:ext uri="{FF2B5EF4-FFF2-40B4-BE49-F238E27FC236}">
                <a16:creationId xmlns:a16="http://schemas.microsoft.com/office/drawing/2014/main" id="{9C63A573-BCAB-4347-B1E7-8CFDFD9903F5}"/>
              </a:ext>
            </a:extLst>
          </p:cNvPr>
          <p:cNvSpPr>
            <a:spLocks noGrp="1" noChangeArrowheads="1"/>
          </p:cNvSpPr>
          <p:nvPr>
            <p:ph type="title"/>
          </p:nvPr>
        </p:nvSpPr>
        <p:spPr>
          <a:ln/>
        </p:spPr>
        <p:txBody>
          <a:bodyPr/>
          <a:lstStyle/>
          <a:p>
            <a:r>
              <a:rPr lang="zh-CN" altLang="en-US" dirty="0"/>
              <a:t>1.3 大数据的影响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D473A92A-9F63-41DB-800B-CE4E15B57C9A}"/>
              </a:ext>
            </a:extLst>
          </p:cNvPr>
          <p:cNvSpPr txBox="1"/>
          <p:nvPr/>
        </p:nvSpPr>
        <p:spPr>
          <a:xfrm>
            <a:off x="609744" y="240410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9F7234D3-10A1-4109-B83A-B68DC7F600CE}"/>
              </a:ext>
            </a:extLst>
          </p:cNvPr>
          <p:cNvSpPr txBox="1"/>
          <p:nvPr/>
        </p:nvSpPr>
        <p:spPr>
          <a:xfrm>
            <a:off x="609744" y="182884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59396" r:id="rId3" imgW="4761905" imgH="6504762" progId="">
                  <p:embed/>
                </p:oleObj>
              </mc:Choice>
              <mc:Fallback>
                <p:oleObj r:id="rId3"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3200406"/>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967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C5549F1E-407D-4727-A12F-F1FFA8B928BA}"/>
              </a:ext>
            </a:extLst>
          </p:cNvPr>
          <p:cNvSpPr>
            <a:spLocks noGrp="1" noChangeArrowheads="1"/>
          </p:cNvSpPr>
          <p:nvPr>
            <p:ph idx="1"/>
          </p:nvPr>
        </p:nvSpPr>
        <p:spPr/>
        <p:txBody>
          <a:bodyPr/>
          <a:lstStyle/>
          <a:p>
            <a:r>
              <a:rPr lang="zh-CN" altLang="en-US" sz="2000"/>
              <a:t>大数据无处不在，包括金融、汽车、零售、餐饮、电信、能源、政务、医疗、体育、娱乐等在内的社会各行各业都已经融入了大数据的印迹</a:t>
            </a:r>
          </a:p>
        </p:txBody>
      </p:sp>
      <p:sp>
        <p:nvSpPr>
          <p:cNvPr id="21506" name="Rectangle 2">
            <a:extLst>
              <a:ext uri="{FF2B5EF4-FFF2-40B4-BE49-F238E27FC236}">
                <a16:creationId xmlns:a16="http://schemas.microsoft.com/office/drawing/2014/main" id="{FE680672-0923-4572-81D7-2B8E213CB96E}"/>
              </a:ext>
            </a:extLst>
          </p:cNvPr>
          <p:cNvSpPr>
            <a:spLocks noGrp="1" noChangeArrowheads="1"/>
          </p:cNvSpPr>
          <p:nvPr>
            <p:ph type="title"/>
          </p:nvPr>
        </p:nvSpPr>
        <p:spPr>
          <a:ln/>
        </p:spPr>
        <p:txBody>
          <a:bodyPr/>
          <a:lstStyle/>
          <a:p>
            <a:r>
              <a:rPr lang="zh-CN" altLang="en-US" dirty="0"/>
              <a:t>1.4 大数据的应用</a:t>
            </a:r>
          </a:p>
        </p:txBody>
      </p:sp>
      <p:pic>
        <p:nvPicPr>
          <p:cNvPr id="21508" name="Picture 5">
            <a:extLst>
              <a:ext uri="{FF2B5EF4-FFF2-40B4-BE49-F238E27FC236}">
                <a16:creationId xmlns:a16="http://schemas.microsoft.com/office/drawing/2014/main" id="{76617012-1769-473D-97ED-524F7AEFB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695576"/>
            <a:ext cx="57912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6" descr="7984399_114608354192_2">
            <a:extLst>
              <a:ext uri="{FF2B5EF4-FFF2-40B4-BE49-F238E27FC236}">
                <a16:creationId xmlns:a16="http://schemas.microsoft.com/office/drawing/2014/main" id="{9DE9F384-B6E4-4D32-BEAF-BFE4EB01F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087" b="11087"/>
          <a:stretch>
            <a:fillRect/>
          </a:stretch>
        </p:blipFill>
        <p:spPr bwMode="auto">
          <a:xfrm>
            <a:off x="2057400" y="5087938"/>
            <a:ext cx="251460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2">
            <a:extLst>
              <a:ext uri="{FF2B5EF4-FFF2-40B4-BE49-F238E27FC236}">
                <a16:creationId xmlns:a16="http://schemas.microsoft.com/office/drawing/2014/main" id="{FBB28F36-20B9-4C71-B58D-F3DEF33F07EE}"/>
              </a:ext>
            </a:extLst>
          </p:cNvPr>
          <p:cNvSpPr>
            <a:spLocks noGrp="1" noChangeArrowheads="1"/>
          </p:cNvSpPr>
          <p:nvPr>
            <p:ph type="title" idx="4294967295"/>
          </p:nvPr>
        </p:nvSpPr>
        <p:spPr>
          <a:xfrm>
            <a:off x="1524000" y="76200"/>
            <a:ext cx="10668000" cy="914400"/>
          </a:xfrm>
        </p:spPr>
        <p:txBody>
          <a:bodyPr/>
          <a:lstStyle/>
          <a:p>
            <a:r>
              <a:rPr lang="zh-CN" altLang="en-US"/>
              <a:t>典型的大数据应用实例</a:t>
            </a:r>
          </a:p>
        </p:txBody>
      </p:sp>
      <p:pic>
        <p:nvPicPr>
          <p:cNvPr id="22532" name="Picture 5" descr="3c6d55fbb2fb43164c075fd321a4462308f790529822fb42">
            <a:extLst>
              <a:ext uri="{FF2B5EF4-FFF2-40B4-BE49-F238E27FC236}">
                <a16:creationId xmlns:a16="http://schemas.microsoft.com/office/drawing/2014/main" id="{BCE579BE-7703-46D9-98A4-5DA0BFE11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4" y="1600200"/>
            <a:ext cx="2751137"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7" descr="08f790529822720e440225477bcb0a46f31fbe096a63f383">
            <a:extLst>
              <a:ext uri="{FF2B5EF4-FFF2-40B4-BE49-F238E27FC236}">
                <a16:creationId xmlns:a16="http://schemas.microsoft.com/office/drawing/2014/main" id="{57BC73E0-B529-4C4A-879D-78F19C943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6432" b="15459"/>
          <a:stretch>
            <a:fillRect/>
          </a:stretch>
        </p:blipFill>
        <p:spPr bwMode="auto">
          <a:xfrm>
            <a:off x="2362201" y="1143000"/>
            <a:ext cx="17002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8">
            <a:extLst>
              <a:ext uri="{FF2B5EF4-FFF2-40B4-BE49-F238E27FC236}">
                <a16:creationId xmlns:a16="http://schemas.microsoft.com/office/drawing/2014/main" id="{024EB7E1-368E-4CF7-8407-4AA3E02F0A02}"/>
              </a:ext>
            </a:extLst>
          </p:cNvPr>
          <p:cNvSpPr txBox="1">
            <a:spLocks noChangeArrowheads="1"/>
          </p:cNvSpPr>
          <p:nvPr/>
        </p:nvSpPr>
        <p:spPr bwMode="auto">
          <a:xfrm>
            <a:off x="2438400" y="2895601"/>
            <a:ext cx="158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70C0"/>
                </a:solidFill>
              </a:rPr>
              <a:t>Kevin Spacey</a:t>
            </a:r>
            <a:endParaRPr lang="zh-CN" altLang="en-US">
              <a:solidFill>
                <a:srgbClr val="0070C0"/>
              </a:solidFill>
            </a:endParaRPr>
          </a:p>
        </p:txBody>
      </p:sp>
      <p:pic>
        <p:nvPicPr>
          <p:cNvPr id="22535" name="Picture 10" descr="50da81cb39dbb6fd36b8a29f0924ab18962bd40734fa179b">
            <a:extLst>
              <a:ext uri="{FF2B5EF4-FFF2-40B4-BE49-F238E27FC236}">
                <a16:creationId xmlns:a16="http://schemas.microsoft.com/office/drawing/2014/main" id="{DC02A5F2-D1A4-466D-BDA1-A1E78E7D5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4174"/>
          <a:stretch>
            <a:fillRect/>
          </a:stretch>
        </p:blipFill>
        <p:spPr bwMode="auto">
          <a:xfrm>
            <a:off x="2362200" y="3276600"/>
            <a:ext cx="1752600"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Text Box 11">
            <a:extLst>
              <a:ext uri="{FF2B5EF4-FFF2-40B4-BE49-F238E27FC236}">
                <a16:creationId xmlns:a16="http://schemas.microsoft.com/office/drawing/2014/main" id="{8BAB0667-DDB4-4561-8E69-F373B2CA693C}"/>
              </a:ext>
            </a:extLst>
          </p:cNvPr>
          <p:cNvSpPr txBox="1">
            <a:spLocks noChangeArrowheads="1"/>
          </p:cNvSpPr>
          <p:nvPr/>
        </p:nvSpPr>
        <p:spPr bwMode="auto">
          <a:xfrm>
            <a:off x="2457450" y="49530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70C0"/>
                </a:solidFill>
              </a:rPr>
              <a:t>David Fincher </a:t>
            </a:r>
            <a:endParaRPr lang="zh-CN" altLang="en-US">
              <a:solidFill>
                <a:srgbClr val="0070C0"/>
              </a:solidFill>
            </a:endParaRPr>
          </a:p>
        </p:txBody>
      </p:sp>
      <p:sp>
        <p:nvSpPr>
          <p:cNvPr id="22537" name="Text Box 12">
            <a:extLst>
              <a:ext uri="{FF2B5EF4-FFF2-40B4-BE49-F238E27FC236}">
                <a16:creationId xmlns:a16="http://schemas.microsoft.com/office/drawing/2014/main" id="{A5DE7497-870D-4680-8E66-D6372A70550D}"/>
              </a:ext>
            </a:extLst>
          </p:cNvPr>
          <p:cNvSpPr txBox="1">
            <a:spLocks noChangeArrowheads="1"/>
          </p:cNvSpPr>
          <p:nvPr/>
        </p:nvSpPr>
        <p:spPr bwMode="auto">
          <a:xfrm>
            <a:off x="1981200" y="6118226"/>
            <a:ext cx="269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英国同名小说</a:t>
            </a:r>
            <a:r>
              <a:rPr lang="en-US" altLang="zh-CN"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纸牌屋</a:t>
            </a:r>
            <a:r>
              <a:rPr lang="en-US" altLang="zh-CN" dirty="0">
                <a:solidFill>
                  <a:srgbClr val="0070C0"/>
                </a:solidFill>
                <a:latin typeface="微软雅黑" panose="020B0503020204020204" pitchFamily="34" charset="-122"/>
                <a:ea typeface="微软雅黑" panose="020B0503020204020204" pitchFamily="34" charset="-122"/>
              </a:rPr>
              <a:t>》</a:t>
            </a:r>
          </a:p>
        </p:txBody>
      </p:sp>
      <p:sp>
        <p:nvSpPr>
          <p:cNvPr id="22538" name="Text Box 17">
            <a:extLst>
              <a:ext uri="{FF2B5EF4-FFF2-40B4-BE49-F238E27FC236}">
                <a16:creationId xmlns:a16="http://schemas.microsoft.com/office/drawing/2014/main" id="{3EA736B2-CD95-4DD7-8B68-ECD960BA20EF}"/>
              </a:ext>
            </a:extLst>
          </p:cNvPr>
          <p:cNvSpPr txBox="1">
            <a:spLocks noChangeArrowheads="1"/>
          </p:cNvSpPr>
          <p:nvPr/>
        </p:nvSpPr>
        <p:spPr bwMode="auto">
          <a:xfrm>
            <a:off x="7543800" y="5661026"/>
            <a:ext cx="292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70C0"/>
                </a:solidFill>
                <a:latin typeface="微软雅黑" panose="020B0503020204020204" pitchFamily="34" charset="-122"/>
                <a:ea typeface="微软雅黑" panose="020B0503020204020204" pitchFamily="34" charset="-122"/>
              </a:rPr>
              <a:t>风靡全球的美剧</a:t>
            </a:r>
            <a:r>
              <a:rPr lang="en-US" altLang="zh-CN">
                <a:solidFill>
                  <a:srgbClr val="0070C0"/>
                </a:solidFill>
                <a:latin typeface="微软雅黑" panose="020B0503020204020204" pitchFamily="34" charset="-122"/>
                <a:ea typeface="微软雅黑" panose="020B0503020204020204" pitchFamily="34" charset="-122"/>
              </a:rPr>
              <a:t>《</a:t>
            </a:r>
            <a:r>
              <a:rPr lang="zh-CN" altLang="en-US">
                <a:solidFill>
                  <a:srgbClr val="0070C0"/>
                </a:solidFill>
                <a:latin typeface="微软雅黑" panose="020B0503020204020204" pitchFamily="34" charset="-122"/>
                <a:ea typeface="微软雅黑" panose="020B0503020204020204" pitchFamily="34" charset="-122"/>
              </a:rPr>
              <a:t>纸牌屋</a:t>
            </a:r>
            <a:r>
              <a:rPr lang="en-US" altLang="zh-CN">
                <a:solidFill>
                  <a:srgbClr val="0070C0"/>
                </a:solidFill>
                <a:latin typeface="微软雅黑" panose="020B0503020204020204" pitchFamily="34" charset="-122"/>
                <a:ea typeface="微软雅黑" panose="020B0503020204020204" pitchFamily="34" charset="-122"/>
              </a:rPr>
              <a:t>》</a:t>
            </a:r>
          </a:p>
        </p:txBody>
      </p:sp>
      <p:pic>
        <p:nvPicPr>
          <p:cNvPr id="22539" name="Picture 21" descr="12232S311-0">
            <a:extLst>
              <a:ext uri="{FF2B5EF4-FFF2-40B4-BE49-F238E27FC236}">
                <a16:creationId xmlns:a16="http://schemas.microsoft.com/office/drawing/2014/main" id="{225C129B-EA2D-4CB6-A2B0-1167268C0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7432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Text Box 22">
            <a:extLst>
              <a:ext uri="{FF2B5EF4-FFF2-40B4-BE49-F238E27FC236}">
                <a16:creationId xmlns:a16="http://schemas.microsoft.com/office/drawing/2014/main" id="{C35F0808-8FA6-472D-98F3-AA8DC39E66E1}"/>
              </a:ext>
            </a:extLst>
          </p:cNvPr>
          <p:cNvSpPr txBox="1">
            <a:spLocks noChangeArrowheads="1"/>
          </p:cNvSpPr>
          <p:nvPr/>
        </p:nvSpPr>
        <p:spPr bwMode="auto">
          <a:xfrm>
            <a:off x="5226050" y="435768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大数据分析</a:t>
            </a:r>
          </a:p>
        </p:txBody>
      </p:sp>
      <p:sp>
        <p:nvSpPr>
          <p:cNvPr id="22541" name="AutoShape 23">
            <a:extLst>
              <a:ext uri="{FF2B5EF4-FFF2-40B4-BE49-F238E27FC236}">
                <a16:creationId xmlns:a16="http://schemas.microsoft.com/office/drawing/2014/main" id="{6AE25D32-7DCF-4377-A587-7F9663B5914D}"/>
              </a:ext>
            </a:extLst>
          </p:cNvPr>
          <p:cNvSpPr>
            <a:spLocks noChangeArrowheads="1"/>
          </p:cNvSpPr>
          <p:nvPr/>
        </p:nvSpPr>
        <p:spPr bwMode="auto">
          <a:xfrm>
            <a:off x="7086600" y="3352800"/>
            <a:ext cx="304800" cy="4572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42" name="Line 24">
            <a:extLst>
              <a:ext uri="{FF2B5EF4-FFF2-40B4-BE49-F238E27FC236}">
                <a16:creationId xmlns:a16="http://schemas.microsoft.com/office/drawing/2014/main" id="{A0CBBB32-987F-44E6-B8A8-8C3C39B12AB2}"/>
              </a:ext>
            </a:extLst>
          </p:cNvPr>
          <p:cNvSpPr>
            <a:spLocks noChangeShapeType="1"/>
          </p:cNvSpPr>
          <p:nvPr/>
        </p:nvSpPr>
        <p:spPr bwMode="auto">
          <a:xfrm>
            <a:off x="4114800" y="2057400"/>
            <a:ext cx="6096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3" name="Line 25">
            <a:extLst>
              <a:ext uri="{FF2B5EF4-FFF2-40B4-BE49-F238E27FC236}">
                <a16:creationId xmlns:a16="http://schemas.microsoft.com/office/drawing/2014/main" id="{9181739E-9061-4F93-8F92-0814B6FD4811}"/>
              </a:ext>
            </a:extLst>
          </p:cNvPr>
          <p:cNvSpPr>
            <a:spLocks noChangeShapeType="1"/>
          </p:cNvSpPr>
          <p:nvPr/>
        </p:nvSpPr>
        <p:spPr bwMode="auto">
          <a:xfrm>
            <a:off x="4191000" y="37338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4" name="Line 26">
            <a:extLst>
              <a:ext uri="{FF2B5EF4-FFF2-40B4-BE49-F238E27FC236}">
                <a16:creationId xmlns:a16="http://schemas.microsoft.com/office/drawing/2014/main" id="{B29C1EAB-85EF-453D-BF1E-81481AC91DD1}"/>
              </a:ext>
            </a:extLst>
          </p:cNvPr>
          <p:cNvSpPr>
            <a:spLocks noChangeShapeType="1"/>
          </p:cNvSpPr>
          <p:nvPr/>
        </p:nvSpPr>
        <p:spPr bwMode="auto">
          <a:xfrm flipV="1">
            <a:off x="4191000" y="4267200"/>
            <a:ext cx="5334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9B8CF03-5A9A-4895-808B-797D724931B5}"/>
              </a:ext>
            </a:extLst>
          </p:cNvPr>
          <p:cNvSpPr>
            <a:spLocks noGrp="1" noChangeArrowheads="1"/>
          </p:cNvSpPr>
          <p:nvPr>
            <p:ph type="title" idx="4294967295"/>
          </p:nvPr>
        </p:nvSpPr>
        <p:spPr>
          <a:xfrm>
            <a:off x="1524000" y="76200"/>
            <a:ext cx="10668000" cy="914400"/>
          </a:xfrm>
        </p:spPr>
        <p:txBody>
          <a:bodyPr/>
          <a:lstStyle/>
          <a:p>
            <a:r>
              <a:rPr lang="zh-CN" altLang="en-US"/>
              <a:t>典型的大数据应用实例</a:t>
            </a:r>
          </a:p>
        </p:txBody>
      </p:sp>
      <p:sp>
        <p:nvSpPr>
          <p:cNvPr id="23557" name="Rectangle 3">
            <a:extLst>
              <a:ext uri="{FF2B5EF4-FFF2-40B4-BE49-F238E27FC236}">
                <a16:creationId xmlns:a16="http://schemas.microsoft.com/office/drawing/2014/main" id="{3E6B65BB-F440-4337-9CB8-CA2CEF53BDE9}"/>
              </a:ext>
            </a:extLst>
          </p:cNvPr>
          <p:cNvSpPr>
            <a:spLocks noGrp="1" noChangeArrowheads="1"/>
          </p:cNvSpPr>
          <p:nvPr>
            <p:ph type="body" idx="4294967295"/>
          </p:nvPr>
        </p:nvSpPr>
        <p:spPr>
          <a:xfrm>
            <a:off x="7315168" y="1447800"/>
            <a:ext cx="3733800" cy="1858963"/>
          </a:xfrm>
          <a:ln>
            <a:solidFill>
              <a:srgbClr val="0070C0"/>
            </a:solidFill>
            <a:prstDash val="dash"/>
            <a:miter lim="800000"/>
            <a:headEnd/>
            <a:tailEnd/>
          </a:ln>
        </p:spPr>
        <p:txBody>
          <a:bodyPr/>
          <a:lstStyle/>
          <a:p>
            <a:pPr>
              <a:buClr>
                <a:srgbClr val="FF3300"/>
              </a:buClr>
              <a:buFontTx/>
              <a:buNone/>
            </a:pPr>
            <a:r>
              <a:rPr lang="en-US" altLang="zh-CN" sz="2000"/>
              <a:t>	</a:t>
            </a:r>
            <a:r>
              <a:rPr lang="zh-CN" altLang="en-US" sz="2000"/>
              <a:t>从谷歌流感趋势看大数据的应用价值</a:t>
            </a:r>
          </a:p>
          <a:p>
            <a:pPr>
              <a:buFontTx/>
              <a:buNone/>
            </a:pPr>
            <a:r>
              <a:rPr lang="zh-CN" altLang="en-US" sz="2000"/>
              <a:t>	</a:t>
            </a:r>
            <a:r>
              <a:rPr lang="zh-CN" altLang="en-US" sz="1800"/>
              <a:t> “谷歌流感趋势”，通过跟踪搜索词相关数据来判断全美地区的流感情况</a:t>
            </a:r>
            <a:endParaRPr lang="zh-CN" altLang="en-US"/>
          </a:p>
        </p:txBody>
      </p:sp>
      <p:pic>
        <p:nvPicPr>
          <p:cNvPr id="23555" name="Picture 9" descr="http://cdn.pingwest.com/wp-content/uploads/2014/03/shutterstock_118132597.jpg">
            <a:extLst>
              <a:ext uri="{FF2B5EF4-FFF2-40B4-BE49-F238E27FC236}">
                <a16:creationId xmlns:a16="http://schemas.microsoft.com/office/drawing/2014/main" id="{5B2EBDE1-51A6-436F-8B00-5C2E7BF22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47800"/>
            <a:ext cx="46482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7" descr="http://www.p5w.net/newfortune/qianyan/200908/W020090819505787021865.gif">
            <a:extLst>
              <a:ext uri="{FF2B5EF4-FFF2-40B4-BE49-F238E27FC236}">
                <a16:creationId xmlns:a16="http://schemas.microsoft.com/office/drawing/2014/main" id="{5DCDC001-094E-47CD-B346-AE2703298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173538"/>
            <a:ext cx="473075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F3063D8-83FE-4774-9654-F1F92B8BBF9C}"/>
              </a:ext>
            </a:extLst>
          </p:cNvPr>
          <p:cNvSpPr txBox="1"/>
          <p:nvPr/>
        </p:nvSpPr>
        <p:spPr>
          <a:xfrm>
            <a:off x="609744" y="299275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D473A92A-9F63-41DB-800B-CE4E15B57C9A}"/>
              </a:ext>
            </a:extLst>
          </p:cNvPr>
          <p:cNvSpPr txBox="1"/>
          <p:nvPr/>
        </p:nvSpPr>
        <p:spPr>
          <a:xfrm>
            <a:off x="609744" y="240410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9F7234D3-10A1-4109-B83A-B68DC7F600CE}"/>
              </a:ext>
            </a:extLst>
          </p:cNvPr>
          <p:cNvSpPr txBox="1"/>
          <p:nvPr/>
        </p:nvSpPr>
        <p:spPr>
          <a:xfrm>
            <a:off x="609744" y="182884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60420" r:id="rId3" imgW="4761905" imgH="6504762" progId="">
                  <p:embed/>
                </p:oleObj>
              </mc:Choice>
              <mc:Fallback>
                <p:oleObj r:id="rId3"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3771888"/>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4626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1E0F64A-088D-4F16-A78B-2BB5DAA2C72F}"/>
              </a:ext>
            </a:extLst>
          </p:cNvPr>
          <p:cNvSpPr>
            <a:spLocks noGrp="1" noChangeArrowheads="1"/>
          </p:cNvSpPr>
          <p:nvPr>
            <p:ph type="title"/>
          </p:nvPr>
        </p:nvSpPr>
        <p:spPr>
          <a:ln/>
        </p:spPr>
        <p:txBody>
          <a:bodyPr/>
          <a:lstStyle/>
          <a:p>
            <a:r>
              <a:rPr lang="zh-CN" altLang="en-US" dirty="0"/>
              <a:t>1.5 大数据关键技术</a:t>
            </a:r>
          </a:p>
        </p:txBody>
      </p:sp>
      <p:sp>
        <p:nvSpPr>
          <p:cNvPr id="24579" name="Rectangle 5">
            <a:extLst>
              <a:ext uri="{FF2B5EF4-FFF2-40B4-BE49-F238E27FC236}">
                <a16:creationId xmlns:a16="http://schemas.microsoft.com/office/drawing/2014/main" id="{D09104C6-E914-4469-BD30-956D77C9A8EE}"/>
              </a:ext>
            </a:extLst>
          </p:cNvPr>
          <p:cNvSpPr>
            <a:spLocks noChangeArrowheads="1"/>
          </p:cNvSpPr>
          <p:nvPr/>
        </p:nvSpPr>
        <p:spPr bwMode="auto">
          <a:xfrm>
            <a:off x="4343400" y="1337360"/>
            <a:ext cx="40847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表</a:t>
            </a:r>
            <a:r>
              <a:rPr lang="en-US" altLang="zh-CN">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1-5 </a:t>
            </a:r>
            <a:r>
              <a:rPr lang="zh-CN" altLang="en-US">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大数据技术的不同层面及其功能</a:t>
            </a:r>
            <a:endParaRPr lang="zh-CN" altLang="en-US">
              <a:solidFill>
                <a:srgbClr val="002060"/>
              </a:solidFill>
              <a:latin typeface="微软雅黑" panose="020B0503020204020204" pitchFamily="34" charset="-122"/>
              <a:ea typeface="微软雅黑" panose="020B0503020204020204" pitchFamily="34" charset="-122"/>
            </a:endParaRPr>
          </a:p>
          <a:p>
            <a:pPr>
              <a:buFontTx/>
              <a:buNone/>
            </a:pPr>
            <a:endParaRPr lang="zh-CN" altLang="en-US">
              <a:solidFill>
                <a:srgbClr val="002060"/>
              </a:solidFill>
              <a:latin typeface="微软雅黑" panose="020B0503020204020204" pitchFamily="34" charset="-122"/>
              <a:ea typeface="微软雅黑" panose="020B0503020204020204" pitchFamily="34" charset="-122"/>
            </a:endParaRPr>
          </a:p>
        </p:txBody>
      </p:sp>
      <p:graphicFrame>
        <p:nvGraphicFramePr>
          <p:cNvPr id="17479" name="Group 71">
            <a:extLst>
              <a:ext uri="{FF2B5EF4-FFF2-40B4-BE49-F238E27FC236}">
                <a16:creationId xmlns:a16="http://schemas.microsoft.com/office/drawing/2014/main" id="{5A24F371-291C-4234-81E3-93FFEEC90995}"/>
              </a:ext>
            </a:extLst>
          </p:cNvPr>
          <p:cNvGraphicFramePr>
            <a:graphicFrameLocks noGrp="1"/>
          </p:cNvGraphicFramePr>
          <p:nvPr>
            <p:extLst>
              <p:ext uri="{D42A27DB-BD31-4B8C-83A1-F6EECF244321}">
                <p14:modId xmlns:p14="http://schemas.microsoft.com/office/powerpoint/2010/main" val="4109420951"/>
              </p:ext>
            </p:extLst>
          </p:nvPr>
        </p:nvGraphicFramePr>
        <p:xfrm>
          <a:off x="2057400" y="1752600"/>
          <a:ext cx="8305800" cy="4572000"/>
        </p:xfrm>
        <a:graphic>
          <a:graphicData uri="http://schemas.openxmlformats.org/drawingml/2006/table">
            <a:tbl>
              <a:tblPr/>
              <a:tblGrid>
                <a:gridCol w="19050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244475">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技术层面</a:t>
                      </a:r>
                      <a:endPar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1"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功能</a:t>
                      </a:r>
                      <a:endPar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数据采集</a:t>
                      </a:r>
                      <a:endPar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利用</a:t>
                      </a:r>
                      <a:r>
                        <a:rPr kumimoji="0" lang="en-US" altLang="zh-CN"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ETL</a:t>
                      </a: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工具将分布的、异构数据源中的数据如关系数据、平面数据文件等，抽取到临时中间层后进行清洗、转换、集成，最后加载到数据仓库或数据集市中，成为联机分析处理、数据挖掘的基础；或者也可以把实时采集的数据作为流计算系统的输入，进行实时处理分析</a:t>
                      </a:r>
                      <a:endPar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数据存储和管理</a:t>
                      </a:r>
                      <a:endPar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利用分布式文件系统、数据仓库、关系数据库、</a:t>
                      </a:r>
                      <a:r>
                        <a:rPr kumimoji="0" lang="en-US" altLang="zh-CN"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NoSQL</a:t>
                      </a: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数据库、云数据库等，实现对结构化、半结构化和非结构化海量数据的存储和管理</a:t>
                      </a:r>
                      <a:endPar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数据处理与分析</a:t>
                      </a:r>
                      <a:endPar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利用分布式并行编程模型和计算框架，结合机器学习和数据挖掘算法，实现对海量数据的处理和分析；对分析结果进行可视化呈现，帮助人们更好地理解数据、分析数据</a:t>
                      </a:r>
                      <a:endPar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数据隐私和安全</a:t>
                      </a:r>
                      <a:endPar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在从大数据中挖掘潜在的巨大商业价值和学术价值的同时，构建隐私数据保护体系和数据安全体系，有效保护个人隐私和数据安全</a:t>
                      </a:r>
                      <a:endPar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5ACD8D43-AF76-4009-B1D3-4E212D903074}"/>
              </a:ext>
            </a:extLst>
          </p:cNvPr>
          <p:cNvSpPr>
            <a:spLocks noGrp="1"/>
          </p:cNvSpPr>
          <p:nvPr>
            <p:ph type="title"/>
          </p:nvPr>
        </p:nvSpPr>
        <p:spPr>
          <a:ln/>
        </p:spPr>
        <p:txBody>
          <a:bodyPr/>
          <a:lstStyle/>
          <a:p>
            <a:r>
              <a:rPr lang="zh-CN" altLang="en-US" dirty="0"/>
              <a:t>1.5 大数据关键技术</a:t>
            </a:r>
          </a:p>
        </p:txBody>
      </p:sp>
      <p:sp>
        <p:nvSpPr>
          <p:cNvPr id="3" name="矩形 2">
            <a:extLst>
              <a:ext uri="{FF2B5EF4-FFF2-40B4-BE49-F238E27FC236}">
                <a16:creationId xmlns:a16="http://schemas.microsoft.com/office/drawing/2014/main" id="{A8A30687-9364-41A2-85C8-BECB2EED3974}"/>
              </a:ext>
            </a:extLst>
          </p:cNvPr>
          <p:cNvSpPr/>
          <p:nvPr/>
        </p:nvSpPr>
        <p:spPr>
          <a:xfrm>
            <a:off x="6324600" y="3276600"/>
            <a:ext cx="33528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4" name="矩形 3">
            <a:extLst>
              <a:ext uri="{FF2B5EF4-FFF2-40B4-BE49-F238E27FC236}">
                <a16:creationId xmlns:a16="http://schemas.microsoft.com/office/drawing/2014/main" id="{BD5AD15C-241B-49A0-8029-ED524D9EB5E0}"/>
              </a:ext>
            </a:extLst>
          </p:cNvPr>
          <p:cNvSpPr/>
          <p:nvPr/>
        </p:nvSpPr>
        <p:spPr>
          <a:xfrm>
            <a:off x="2743200" y="3200400"/>
            <a:ext cx="22098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cxnSp>
        <p:nvCxnSpPr>
          <p:cNvPr id="5" name="直接连接符 4">
            <a:extLst>
              <a:ext uri="{FF2B5EF4-FFF2-40B4-BE49-F238E27FC236}">
                <a16:creationId xmlns:a16="http://schemas.microsoft.com/office/drawing/2014/main" id="{5B6E0D92-EEDC-4E57-AECB-5AAD23AA8EF2}"/>
              </a:ext>
            </a:extLst>
          </p:cNvPr>
          <p:cNvCxnSpPr/>
          <p:nvPr/>
        </p:nvCxnSpPr>
        <p:spPr>
          <a:xfrm>
            <a:off x="3505200" y="2438400"/>
            <a:ext cx="472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5606" name="TextBox 8">
            <a:extLst>
              <a:ext uri="{FF2B5EF4-FFF2-40B4-BE49-F238E27FC236}">
                <a16:creationId xmlns:a16="http://schemas.microsoft.com/office/drawing/2014/main" id="{A03C405A-1CE0-4832-943F-D04D92872861}"/>
              </a:ext>
            </a:extLst>
          </p:cNvPr>
          <p:cNvSpPr txBox="1">
            <a:spLocks noChangeArrowheads="1"/>
          </p:cNvSpPr>
          <p:nvPr/>
        </p:nvSpPr>
        <p:spPr bwMode="auto">
          <a:xfrm>
            <a:off x="3200401" y="4762500"/>
            <a:ext cx="13382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2060"/>
                </a:solidFill>
                <a:latin typeface="微软雅黑" panose="020B0503020204020204" pitchFamily="34" charset="-122"/>
                <a:ea typeface="微软雅黑" panose="020B0503020204020204" pitchFamily="34" charset="-122"/>
              </a:rPr>
              <a:t>分布式存储</a:t>
            </a:r>
          </a:p>
        </p:txBody>
      </p:sp>
      <p:pic>
        <p:nvPicPr>
          <p:cNvPr id="25607" name="Picture 20" descr="http://img.watchstor.com/uploadimg/20090702/1744123.jpg">
            <a:extLst>
              <a:ext uri="{FF2B5EF4-FFF2-40B4-BE49-F238E27FC236}">
                <a16:creationId xmlns:a16="http://schemas.microsoft.com/office/drawing/2014/main" id="{1CAAB567-4F1B-41EB-B342-7D8743AED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400" t="8000" r="23199" b="14000"/>
          <a:stretch>
            <a:fillRect/>
          </a:stretch>
        </p:blipFill>
        <p:spPr bwMode="auto">
          <a:xfrm>
            <a:off x="2971800" y="30099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22" descr="http://static.open-open.com/lib/uploadImg/20120608/20120608155525_285.png">
            <a:extLst>
              <a:ext uri="{FF2B5EF4-FFF2-40B4-BE49-F238E27FC236}">
                <a16:creationId xmlns:a16="http://schemas.microsoft.com/office/drawing/2014/main" id="{F0758599-1DB5-4DA6-A813-34DAD40D4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857500"/>
            <a:ext cx="30480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Box 14">
            <a:extLst>
              <a:ext uri="{FF2B5EF4-FFF2-40B4-BE49-F238E27FC236}">
                <a16:creationId xmlns:a16="http://schemas.microsoft.com/office/drawing/2014/main" id="{9081DA56-AB73-4110-9238-123FAB0141B9}"/>
              </a:ext>
            </a:extLst>
          </p:cNvPr>
          <p:cNvSpPr txBox="1">
            <a:spLocks noChangeArrowheads="1"/>
          </p:cNvSpPr>
          <p:nvPr/>
        </p:nvSpPr>
        <p:spPr bwMode="auto">
          <a:xfrm>
            <a:off x="7391401" y="47244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2060"/>
                </a:solidFill>
                <a:latin typeface="微软雅黑" panose="020B0503020204020204" pitchFamily="34" charset="-122"/>
                <a:ea typeface="微软雅黑" panose="020B0503020204020204" pitchFamily="34" charset="-122"/>
              </a:rPr>
              <a:t>分布式处理</a:t>
            </a:r>
          </a:p>
        </p:txBody>
      </p:sp>
      <p:sp>
        <p:nvSpPr>
          <p:cNvPr id="25610" name="TextBox 15">
            <a:extLst>
              <a:ext uri="{FF2B5EF4-FFF2-40B4-BE49-F238E27FC236}">
                <a16:creationId xmlns:a16="http://schemas.microsoft.com/office/drawing/2014/main" id="{B293EA1C-2CB8-454D-9DBA-36EB286DEB05}"/>
              </a:ext>
            </a:extLst>
          </p:cNvPr>
          <p:cNvSpPr txBox="1">
            <a:spLocks noChangeArrowheads="1"/>
          </p:cNvSpPr>
          <p:nvPr/>
        </p:nvSpPr>
        <p:spPr bwMode="auto">
          <a:xfrm>
            <a:off x="2667001" y="5334000"/>
            <a:ext cx="463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2060"/>
                </a:solidFill>
                <a:latin typeface="微软雅黑" panose="020B0503020204020204" pitchFamily="34" charset="-122"/>
                <a:ea typeface="微软雅黑" panose="020B0503020204020204" pitchFamily="34" charset="-122"/>
              </a:rPr>
              <a:t>GFS\HDFS</a:t>
            </a:r>
          </a:p>
          <a:p>
            <a:pPr eaLnBrk="1" hangingPunct="1"/>
            <a:r>
              <a:rPr lang="en-US" altLang="zh-CN">
                <a:solidFill>
                  <a:srgbClr val="002060"/>
                </a:solidFill>
                <a:latin typeface="微软雅黑" panose="020B0503020204020204" pitchFamily="34" charset="-122"/>
                <a:ea typeface="微软雅黑" panose="020B0503020204020204" pitchFamily="34" charset="-122"/>
              </a:rPr>
              <a:t>BigTable\HBase</a:t>
            </a:r>
          </a:p>
          <a:p>
            <a:pPr eaLnBrk="1" hangingPunct="1"/>
            <a:r>
              <a:rPr lang="en-US" altLang="zh-CN">
                <a:solidFill>
                  <a:srgbClr val="002060"/>
                </a:solidFill>
                <a:latin typeface="微软雅黑" panose="020B0503020204020204" pitchFamily="34" charset="-122"/>
                <a:ea typeface="微软雅黑" panose="020B0503020204020204" pitchFamily="34" charset="-122"/>
              </a:rPr>
              <a:t>NoSQL</a:t>
            </a:r>
            <a:r>
              <a:rPr lang="zh-CN" altLang="en-US">
                <a:solidFill>
                  <a:srgbClr val="002060"/>
                </a:solidFill>
                <a:latin typeface="微软雅黑" panose="020B0503020204020204" pitchFamily="34" charset="-122"/>
                <a:ea typeface="微软雅黑" panose="020B0503020204020204" pitchFamily="34" charset="-122"/>
              </a:rPr>
              <a:t>（键值、列族、图形、文档数据库）</a:t>
            </a:r>
            <a:endParaRPr lang="en-US" altLang="zh-CN">
              <a:solidFill>
                <a:srgbClr val="002060"/>
              </a:solidFill>
              <a:latin typeface="微软雅黑" panose="020B0503020204020204" pitchFamily="34" charset="-122"/>
              <a:ea typeface="微软雅黑" panose="020B0503020204020204" pitchFamily="34" charset="-122"/>
            </a:endParaRPr>
          </a:p>
          <a:p>
            <a:pPr eaLnBrk="1" hangingPunct="1"/>
            <a:r>
              <a:rPr lang="en-US" altLang="zh-CN">
                <a:solidFill>
                  <a:srgbClr val="002060"/>
                </a:solidFill>
                <a:latin typeface="微软雅黑" panose="020B0503020204020204" pitchFamily="34" charset="-122"/>
                <a:ea typeface="微软雅黑" panose="020B0503020204020204" pitchFamily="34" charset="-122"/>
              </a:rPr>
              <a:t>NewSQL</a:t>
            </a:r>
            <a:r>
              <a:rPr lang="zh-CN" altLang="en-US">
                <a:solidFill>
                  <a:srgbClr val="002060"/>
                </a:solidFill>
                <a:latin typeface="微软雅黑" panose="020B0503020204020204" pitchFamily="34" charset="-122"/>
                <a:ea typeface="微软雅黑" panose="020B0503020204020204" pitchFamily="34" charset="-122"/>
              </a:rPr>
              <a:t>（如：</a:t>
            </a:r>
            <a:r>
              <a:rPr lang="en-US" altLang="zh-CN">
                <a:solidFill>
                  <a:srgbClr val="002060"/>
                </a:solidFill>
                <a:latin typeface="微软雅黑" panose="020B0503020204020204" pitchFamily="34" charset="-122"/>
                <a:ea typeface="微软雅黑" panose="020B0503020204020204" pitchFamily="34" charset="-122"/>
              </a:rPr>
              <a:t>SQL Azure</a:t>
            </a:r>
            <a:r>
              <a:rPr lang="zh-CN" altLang="en-US">
                <a:solidFill>
                  <a:srgbClr val="002060"/>
                </a:solidFill>
                <a:latin typeface="微软雅黑" panose="020B0503020204020204" pitchFamily="34" charset="-122"/>
                <a:ea typeface="微软雅黑" panose="020B0503020204020204" pitchFamily="34" charset="-122"/>
              </a:rPr>
              <a:t>）</a:t>
            </a:r>
            <a:endParaRPr lang="en-US" altLang="zh-CN">
              <a:solidFill>
                <a:srgbClr val="002060"/>
              </a:solidFill>
              <a:latin typeface="微软雅黑" panose="020B0503020204020204" pitchFamily="34" charset="-122"/>
              <a:ea typeface="微软雅黑" panose="020B0503020204020204" pitchFamily="34" charset="-122"/>
            </a:endParaRPr>
          </a:p>
        </p:txBody>
      </p:sp>
      <p:sp>
        <p:nvSpPr>
          <p:cNvPr id="25611" name="TextBox 16">
            <a:extLst>
              <a:ext uri="{FF2B5EF4-FFF2-40B4-BE49-F238E27FC236}">
                <a16:creationId xmlns:a16="http://schemas.microsoft.com/office/drawing/2014/main" id="{2D313DEB-9829-4006-BFC5-937954677DE9}"/>
              </a:ext>
            </a:extLst>
          </p:cNvPr>
          <p:cNvSpPr txBox="1">
            <a:spLocks noChangeArrowheads="1"/>
          </p:cNvSpPr>
          <p:nvPr/>
        </p:nvSpPr>
        <p:spPr bwMode="auto">
          <a:xfrm>
            <a:off x="7334250" y="5257800"/>
            <a:ext cx="1498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2060"/>
                </a:solidFill>
                <a:latin typeface="微软雅黑" panose="020B0503020204020204" pitchFamily="34" charset="-122"/>
                <a:ea typeface="微软雅黑" panose="020B0503020204020204" pitchFamily="34" charset="-122"/>
              </a:rPr>
              <a:t>MapReduce</a:t>
            </a:r>
            <a:endParaRPr lang="zh-CN" altLang="en-US">
              <a:solidFill>
                <a:srgbClr val="002060"/>
              </a:solidFill>
              <a:latin typeface="微软雅黑" panose="020B0503020204020204" pitchFamily="34" charset="-122"/>
              <a:ea typeface="微软雅黑" panose="020B0503020204020204" pitchFamily="34" charset="-122"/>
            </a:endParaRPr>
          </a:p>
        </p:txBody>
      </p:sp>
      <p:pic>
        <p:nvPicPr>
          <p:cNvPr id="25612" name="Picture 24" descr="http://pic15.nipic.com/20110726/4923862_234318144138_2.jpg">
            <a:extLst>
              <a:ext uri="{FF2B5EF4-FFF2-40B4-BE49-F238E27FC236}">
                <a16:creationId xmlns:a16="http://schemas.microsoft.com/office/drawing/2014/main" id="{E816BB01-7898-472F-A46E-C3894A433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844" t="7292" r="16406" b="10417"/>
          <a:stretch>
            <a:fillRect/>
          </a:stretch>
        </p:blipFill>
        <p:spPr bwMode="auto">
          <a:xfrm>
            <a:off x="4724400" y="1219201"/>
            <a:ext cx="21336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TextBox 19">
            <a:extLst>
              <a:ext uri="{FF2B5EF4-FFF2-40B4-BE49-F238E27FC236}">
                <a16:creationId xmlns:a16="http://schemas.microsoft.com/office/drawing/2014/main" id="{EF65CBAA-9011-47F5-A3FF-448C2ADDA962}"/>
              </a:ext>
            </a:extLst>
          </p:cNvPr>
          <p:cNvSpPr txBox="1">
            <a:spLocks noChangeArrowheads="1"/>
          </p:cNvSpPr>
          <p:nvPr/>
        </p:nvSpPr>
        <p:spPr bwMode="auto">
          <a:xfrm>
            <a:off x="5410200" y="19812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大数据</a:t>
            </a:r>
          </a:p>
        </p:txBody>
      </p:sp>
      <p:sp>
        <p:nvSpPr>
          <p:cNvPr id="14" name="下箭头 13">
            <a:extLst>
              <a:ext uri="{FF2B5EF4-FFF2-40B4-BE49-F238E27FC236}">
                <a16:creationId xmlns:a16="http://schemas.microsoft.com/office/drawing/2014/main" id="{A7C66B7C-61F5-4877-B1F2-96A407D8FC89}"/>
              </a:ext>
            </a:extLst>
          </p:cNvPr>
          <p:cNvSpPr/>
          <p:nvPr/>
        </p:nvSpPr>
        <p:spPr>
          <a:xfrm>
            <a:off x="31242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15" name="下箭头 14">
            <a:extLst>
              <a:ext uri="{FF2B5EF4-FFF2-40B4-BE49-F238E27FC236}">
                <a16:creationId xmlns:a16="http://schemas.microsoft.com/office/drawing/2014/main" id="{C4C71570-62A7-45EC-875E-34F52DCCEDD9}"/>
              </a:ext>
            </a:extLst>
          </p:cNvPr>
          <p:cNvSpPr/>
          <p:nvPr/>
        </p:nvSpPr>
        <p:spPr>
          <a:xfrm>
            <a:off x="7086600" y="2438400"/>
            <a:ext cx="15240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charset="0"/>
              <a:buNone/>
              <a:defRPr/>
            </a:pPr>
            <a:endParaRPr lang="zh-CN" altLang="en-US"/>
          </a:p>
        </p:txBody>
      </p:sp>
      <p:sp>
        <p:nvSpPr>
          <p:cNvPr id="25616" name="TextBox 15">
            <a:extLst>
              <a:ext uri="{FF2B5EF4-FFF2-40B4-BE49-F238E27FC236}">
                <a16:creationId xmlns:a16="http://schemas.microsoft.com/office/drawing/2014/main" id="{57ECE19F-2D84-416F-AABF-E2EAF750BE3C}"/>
              </a:ext>
            </a:extLst>
          </p:cNvPr>
          <p:cNvSpPr txBox="1">
            <a:spLocks noChangeArrowheads="1"/>
          </p:cNvSpPr>
          <p:nvPr/>
        </p:nvSpPr>
        <p:spPr bwMode="auto">
          <a:xfrm>
            <a:off x="2209800" y="1219200"/>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两大核心技术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408D67B4-FD93-43BD-8BF4-840CB36EC218}"/>
              </a:ext>
            </a:extLst>
          </p:cNvPr>
          <p:cNvSpPr txBox="1"/>
          <p:nvPr/>
        </p:nvSpPr>
        <p:spPr>
          <a:xfrm>
            <a:off x="609744" y="3553476"/>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9F3063D8-83FE-4774-9654-F1F92B8BBF9C}"/>
              </a:ext>
            </a:extLst>
          </p:cNvPr>
          <p:cNvSpPr txBox="1"/>
          <p:nvPr/>
        </p:nvSpPr>
        <p:spPr>
          <a:xfrm>
            <a:off x="609744" y="299275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D473A92A-9F63-41DB-800B-CE4E15B57C9A}"/>
              </a:ext>
            </a:extLst>
          </p:cNvPr>
          <p:cNvSpPr txBox="1"/>
          <p:nvPr/>
        </p:nvSpPr>
        <p:spPr>
          <a:xfrm>
            <a:off x="609744" y="240410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9F7234D3-10A1-4109-B83A-B68DC7F600CE}"/>
              </a:ext>
            </a:extLst>
          </p:cNvPr>
          <p:cNvSpPr txBox="1"/>
          <p:nvPr/>
        </p:nvSpPr>
        <p:spPr>
          <a:xfrm>
            <a:off x="609744" y="182884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61444" r:id="rId3" imgW="4761905" imgH="6504762" progId="">
                  <p:embed/>
                </p:oleObj>
              </mc:Choice>
              <mc:Fallback>
                <p:oleObj r:id="rId3"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4381472"/>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5221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944624C2-058D-43AB-9585-48CE18F183D3}"/>
              </a:ext>
            </a:extLst>
          </p:cNvPr>
          <p:cNvSpPr>
            <a:spLocks noGrp="1" noChangeArrowheads="1"/>
          </p:cNvSpPr>
          <p:nvPr>
            <p:ph type="title"/>
          </p:nvPr>
        </p:nvSpPr>
        <p:spPr>
          <a:ln/>
        </p:spPr>
        <p:txBody>
          <a:bodyPr/>
          <a:lstStyle/>
          <a:p>
            <a:r>
              <a:rPr lang="zh-CN" altLang="en-US" dirty="0"/>
              <a:t>1.6 大数据计算模式</a:t>
            </a:r>
          </a:p>
        </p:txBody>
      </p:sp>
      <p:graphicFrame>
        <p:nvGraphicFramePr>
          <p:cNvPr id="18436" name="Group 4">
            <a:extLst>
              <a:ext uri="{FF2B5EF4-FFF2-40B4-BE49-F238E27FC236}">
                <a16:creationId xmlns:a16="http://schemas.microsoft.com/office/drawing/2014/main" id="{7B09A42D-052E-4746-AF52-6A04DC502799}"/>
              </a:ext>
            </a:extLst>
          </p:cNvPr>
          <p:cNvGraphicFramePr>
            <a:graphicFrameLocks noGrp="1"/>
          </p:cNvGraphicFramePr>
          <p:nvPr>
            <p:extLst>
              <p:ext uri="{D42A27DB-BD31-4B8C-83A1-F6EECF244321}">
                <p14:modId xmlns:p14="http://schemas.microsoft.com/office/powerpoint/2010/main" val="1012276660"/>
              </p:ext>
            </p:extLst>
          </p:nvPr>
        </p:nvGraphicFramePr>
        <p:xfrm>
          <a:off x="2590801" y="2133600"/>
          <a:ext cx="7312025" cy="3765550"/>
        </p:xfrm>
        <a:graphic>
          <a:graphicData uri="http://schemas.openxmlformats.org/drawingml/2006/table">
            <a:tbl>
              <a:tblPr/>
              <a:tblGrid>
                <a:gridCol w="2000250">
                  <a:extLst>
                    <a:ext uri="{9D8B030D-6E8A-4147-A177-3AD203B41FA5}">
                      <a16:colId xmlns:a16="http://schemas.microsoft.com/office/drawing/2014/main" val="20000"/>
                    </a:ext>
                  </a:extLst>
                </a:gridCol>
                <a:gridCol w="2265363">
                  <a:extLst>
                    <a:ext uri="{9D8B030D-6E8A-4147-A177-3AD203B41FA5}">
                      <a16:colId xmlns:a16="http://schemas.microsoft.com/office/drawing/2014/main" val="20001"/>
                    </a:ext>
                  </a:extLst>
                </a:gridCol>
                <a:gridCol w="3046412">
                  <a:extLst>
                    <a:ext uri="{9D8B030D-6E8A-4147-A177-3AD203B41FA5}">
                      <a16:colId xmlns:a16="http://schemas.microsoft.com/office/drawing/2014/main" val="20002"/>
                    </a:ext>
                  </a:extLst>
                </a:gridCol>
              </a:tblGrid>
              <a:tr h="380936">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大数据计算模式</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解决问题</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代表产品</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63997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批处理计算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针对大规模数据的批量处理</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MapReduce、Spark等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18883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流计算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针对流数据的实时计算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Storm、S4、Flume、Streams、Puma、DStream、Super Mario、银河流数据处理平台等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1583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图计算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针对大规模图结构数据的处理</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Pregel、GraphX、Giraph、PowerGraph、Hama、GoldenOrb等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3997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查询分析计算</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大规模数据的存储管理和查询分析</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6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Dremel、Hive、Cassandra、Impala等</a:t>
                      </a:r>
                    </a:p>
                  </a:txBody>
                  <a:tcPr marT="45712" marB="45712"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26653" name="Text Box 58">
            <a:extLst>
              <a:ext uri="{FF2B5EF4-FFF2-40B4-BE49-F238E27FC236}">
                <a16:creationId xmlns:a16="http://schemas.microsoft.com/office/drawing/2014/main" id="{49A5AF2C-6063-4B12-869E-E6C4268FC03E}"/>
              </a:ext>
            </a:extLst>
          </p:cNvPr>
          <p:cNvSpPr txBox="1">
            <a:spLocks noChangeArrowheads="1"/>
          </p:cNvSpPr>
          <p:nvPr/>
        </p:nvSpPr>
        <p:spPr bwMode="auto">
          <a:xfrm>
            <a:off x="4276726" y="1668464"/>
            <a:ext cx="3952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表1-3 大数据计算模式及其代表产品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5" descr="166458753">
            <a:extLst>
              <a:ext uri="{FF2B5EF4-FFF2-40B4-BE49-F238E27FC236}">
                <a16:creationId xmlns:a16="http://schemas.microsoft.com/office/drawing/2014/main" id="{F9D3C6C9-1A33-402C-8386-9630B14D3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504950"/>
            <a:ext cx="3429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4" descr="BigData">
            <a:extLst>
              <a:ext uri="{FF2B5EF4-FFF2-40B4-BE49-F238E27FC236}">
                <a16:creationId xmlns:a16="http://schemas.microsoft.com/office/drawing/2014/main" id="{C9E89408-615B-4B8A-9F5E-7244FE473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6600"/>
            <a:ext cx="914400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a:extLst>
              <a:ext uri="{FF2B5EF4-FFF2-40B4-BE49-F238E27FC236}">
                <a16:creationId xmlns:a16="http://schemas.microsoft.com/office/drawing/2014/main" id="{0A2D5A2B-B1FB-4EE4-9C67-C7B42B0F7736}"/>
              </a:ext>
            </a:extLst>
          </p:cNvPr>
          <p:cNvSpPr>
            <a:spLocks noGrp="1" noChangeArrowheads="1"/>
          </p:cNvSpPr>
          <p:nvPr>
            <p:ph type="title"/>
          </p:nvPr>
        </p:nvSpPr>
        <p:spPr>
          <a:ln/>
        </p:spPr>
        <p:txBody>
          <a:bodyPr/>
          <a:lstStyle/>
          <a:p>
            <a:r>
              <a:rPr lang="en-US" altLang="zh-CN"/>
              <a:t>1.1</a:t>
            </a:r>
            <a:r>
              <a:rPr lang="zh-CN" altLang="en-US"/>
              <a:t>大数据时代</a:t>
            </a:r>
          </a:p>
        </p:txBody>
      </p:sp>
      <p:pic>
        <p:nvPicPr>
          <p:cNvPr id="5125" name="Picture 10" descr="2012082010222178120">
            <a:extLst>
              <a:ext uri="{FF2B5EF4-FFF2-40B4-BE49-F238E27FC236}">
                <a16:creationId xmlns:a16="http://schemas.microsoft.com/office/drawing/2014/main" id="{D2EA9F1D-99A2-4F3B-A699-7F1562285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199" r="16199"/>
          <a:stretch>
            <a:fillRect/>
          </a:stretch>
        </p:blipFill>
        <p:spPr bwMode="auto">
          <a:xfrm>
            <a:off x="1524000" y="1036638"/>
            <a:ext cx="19812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5" descr="Img369511502">
            <a:extLst>
              <a:ext uri="{FF2B5EF4-FFF2-40B4-BE49-F238E27FC236}">
                <a16:creationId xmlns:a16="http://schemas.microsoft.com/office/drawing/2014/main" id="{17F2A63C-C4E0-4D69-8F22-C0A90AD004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7700" y="1066800"/>
            <a:ext cx="24003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82711F37-53BB-4F87-8BD0-9B3A0482EF6D}"/>
              </a:ext>
            </a:extLst>
          </p:cNvPr>
          <p:cNvSpPr txBox="1"/>
          <p:nvPr/>
        </p:nvSpPr>
        <p:spPr>
          <a:xfrm>
            <a:off x="609744" y="4135140"/>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408D67B4-FD93-43BD-8BF4-840CB36EC218}"/>
              </a:ext>
            </a:extLst>
          </p:cNvPr>
          <p:cNvSpPr txBox="1"/>
          <p:nvPr/>
        </p:nvSpPr>
        <p:spPr>
          <a:xfrm>
            <a:off x="609744" y="3553476"/>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9F3063D8-83FE-4774-9654-F1F92B8BBF9C}"/>
              </a:ext>
            </a:extLst>
          </p:cNvPr>
          <p:cNvSpPr txBox="1"/>
          <p:nvPr/>
        </p:nvSpPr>
        <p:spPr>
          <a:xfrm>
            <a:off x="609744" y="299275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D473A92A-9F63-41DB-800B-CE4E15B57C9A}"/>
              </a:ext>
            </a:extLst>
          </p:cNvPr>
          <p:cNvSpPr txBox="1"/>
          <p:nvPr/>
        </p:nvSpPr>
        <p:spPr>
          <a:xfrm>
            <a:off x="609744" y="240410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9F7234D3-10A1-4109-B83A-B68DC7F600CE}"/>
              </a:ext>
            </a:extLst>
          </p:cNvPr>
          <p:cNvSpPr txBox="1"/>
          <p:nvPr/>
        </p:nvSpPr>
        <p:spPr>
          <a:xfrm>
            <a:off x="609744" y="182884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62468" r:id="rId3" imgW="4761905" imgH="6504762" progId="">
                  <p:embed/>
                </p:oleObj>
              </mc:Choice>
              <mc:Fallback>
                <p:oleObj r:id="rId3"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48" y="4952960"/>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869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F2A79797-CD93-46BC-AB21-10083D2DDFBA}"/>
              </a:ext>
            </a:extLst>
          </p:cNvPr>
          <p:cNvSpPr>
            <a:spLocks noGrp="1" noChangeArrowheads="1"/>
          </p:cNvSpPr>
          <p:nvPr>
            <p:ph idx="1"/>
          </p:nvPr>
        </p:nvSpPr>
        <p:spPr/>
        <p:txBody>
          <a:bodyPr/>
          <a:lstStyle/>
          <a:p>
            <a:r>
              <a:rPr lang="zh-CN" altLang="en-US" sz="2000"/>
              <a:t>大数据产业是指一切与支撑大数据组织管理和价值发现相关的企业经济活动的集合</a:t>
            </a:r>
          </a:p>
        </p:txBody>
      </p:sp>
      <p:sp>
        <p:nvSpPr>
          <p:cNvPr id="27650" name="Rectangle 2">
            <a:extLst>
              <a:ext uri="{FF2B5EF4-FFF2-40B4-BE49-F238E27FC236}">
                <a16:creationId xmlns:a16="http://schemas.microsoft.com/office/drawing/2014/main" id="{6B65E9D7-3AE4-497D-9549-09623E09AAA5}"/>
              </a:ext>
            </a:extLst>
          </p:cNvPr>
          <p:cNvSpPr>
            <a:spLocks noGrp="1" noChangeArrowheads="1"/>
          </p:cNvSpPr>
          <p:nvPr>
            <p:ph type="title"/>
          </p:nvPr>
        </p:nvSpPr>
        <p:spPr>
          <a:ln/>
        </p:spPr>
        <p:txBody>
          <a:bodyPr/>
          <a:lstStyle/>
          <a:p>
            <a:r>
              <a:rPr lang="zh-CN" altLang="en-US" dirty="0"/>
              <a:t>1.7 大数据产业</a:t>
            </a:r>
          </a:p>
        </p:txBody>
      </p:sp>
      <p:graphicFrame>
        <p:nvGraphicFramePr>
          <p:cNvPr id="19551" name="Group 95">
            <a:extLst>
              <a:ext uri="{FF2B5EF4-FFF2-40B4-BE49-F238E27FC236}">
                <a16:creationId xmlns:a16="http://schemas.microsoft.com/office/drawing/2014/main" id="{7243B550-43E3-4E44-BCFE-50D8E056971B}"/>
              </a:ext>
            </a:extLst>
          </p:cNvPr>
          <p:cNvGraphicFramePr>
            <a:graphicFrameLocks noGrp="1"/>
          </p:cNvGraphicFramePr>
          <p:nvPr>
            <p:extLst>
              <p:ext uri="{D42A27DB-BD31-4B8C-83A1-F6EECF244321}">
                <p14:modId xmlns:p14="http://schemas.microsoft.com/office/powerpoint/2010/main" val="3446233197"/>
              </p:ext>
            </p:extLst>
          </p:nvPr>
        </p:nvGraphicFramePr>
        <p:xfrm>
          <a:off x="1981200" y="2176464"/>
          <a:ext cx="8305800" cy="3932238"/>
        </p:xfrm>
        <a:graphic>
          <a:graphicData uri="http://schemas.openxmlformats.org/drawingml/2006/table">
            <a:tbl>
              <a:tblPr/>
              <a:tblGrid>
                <a:gridCol w="1555750">
                  <a:extLst>
                    <a:ext uri="{9D8B030D-6E8A-4147-A177-3AD203B41FA5}">
                      <a16:colId xmlns:a16="http://schemas.microsoft.com/office/drawing/2014/main" val="20000"/>
                    </a:ext>
                  </a:extLst>
                </a:gridCol>
                <a:gridCol w="6750050">
                  <a:extLst>
                    <a:ext uri="{9D8B030D-6E8A-4147-A177-3AD203B41FA5}">
                      <a16:colId xmlns:a16="http://schemas.microsoft.com/office/drawing/2014/main" val="20001"/>
                    </a:ext>
                  </a:extLst>
                </a:gridCol>
              </a:tblGrid>
              <a:tr h="27434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产业链环节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1"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包含内容</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IT</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基础设施层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包括提供硬件、软件、网络等基础设施以及提供咨询、规划和系统集成服务的企业，比如，提供数据中心解决方案的</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IBM</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、惠普和戴尔等，提供存储解决方案的</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EMC</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，提供虚拟化管理软件的微软、思杰、</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SUN</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Redhat</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等</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026">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数据源层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大数据生态圈里的数据提供者，是生物大数据（生物信息学领域的各类研究机构）、交通大数据（交通主管部门）、医疗大数据（各大医院、体检机构）、政务大数据（政府部门）、电商大数据（淘宝、天猫、苏宁云商、京东等电商）、社交网络大数据（微博、微信、人人网等）、搜索引擎大数据（百度、谷歌等）等各种数据的来源</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数据管理层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包括数据抽取、转换、存储和管理等服务的各类企业或产品，比如分布式文件系统（如</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Hadoop</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的</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HDFS</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和谷歌的</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GFS</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ETL</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工具（</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Informatica</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Datastage</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Kettle</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等）、数据库和数据仓库（</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Oracle</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MySQL</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SQL Server</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HBase</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GreenPlum</a:t>
                      </a: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等）</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132">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数据分析层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包括提供分布式计算、数据挖掘、统计分析等服务的各类企业或产品，比如，分布式计算框架</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MapReduce</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、统计分析软件</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SPSS</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和</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SAS</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、数据挖掘工具</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Weka</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、数据可视化工具</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Tableau</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BI</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工具（</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MicroStrategy</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Cognos</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BO</a:t>
                      </a: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）等等</a:t>
                      </a:r>
                      <a:endPar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数据平台层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包括提供数据分享平台、数据分析平台、数据租售平台等服务的企业或产品，比如阿里巴巴、谷歌、中国电信、百度等</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237">
                <a:tc>
                  <a:txBody>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数据应用层</a:t>
                      </a:r>
                      <a:endParaRPr kumimoji="0" lang="zh-CN" altLang="en-US" sz="12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pPr>
                      <a:r>
                        <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cs typeface="Times New Roman" pitchFamily="18" charset="0"/>
                        </a:rPr>
                        <a:t>提供智能交通、智慧医疗、智能物流、智能电网等行业应用的企业、机构或政府部门，比如交通主管部门、各大医疗机构、菜鸟网络、国家电网等</a:t>
                      </a:r>
                      <a:endParaRPr kumimoji="0" lang="zh-CN" altLang="en-US" sz="12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F1B5F7EB-E8FF-4CD7-8580-04636977468C}"/>
              </a:ext>
            </a:extLst>
          </p:cNvPr>
          <p:cNvSpPr txBox="1"/>
          <p:nvPr/>
        </p:nvSpPr>
        <p:spPr>
          <a:xfrm>
            <a:off x="609744" y="4724366"/>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82711F37-53BB-4F87-8BD0-9B3A0482EF6D}"/>
              </a:ext>
            </a:extLst>
          </p:cNvPr>
          <p:cNvSpPr txBox="1"/>
          <p:nvPr/>
        </p:nvSpPr>
        <p:spPr>
          <a:xfrm>
            <a:off x="609744" y="4135140"/>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408D67B4-FD93-43BD-8BF4-840CB36EC218}"/>
              </a:ext>
            </a:extLst>
          </p:cNvPr>
          <p:cNvSpPr txBox="1"/>
          <p:nvPr/>
        </p:nvSpPr>
        <p:spPr>
          <a:xfrm>
            <a:off x="609744" y="3553476"/>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9F3063D8-83FE-4774-9654-F1F92B8BBF9C}"/>
              </a:ext>
            </a:extLst>
          </p:cNvPr>
          <p:cNvSpPr txBox="1"/>
          <p:nvPr/>
        </p:nvSpPr>
        <p:spPr>
          <a:xfrm>
            <a:off x="609744" y="299275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9" name="文本框 8">
            <a:extLst>
              <a:ext uri="{FF2B5EF4-FFF2-40B4-BE49-F238E27FC236}">
                <a16:creationId xmlns:a16="http://schemas.microsoft.com/office/drawing/2014/main" id="{D473A92A-9F63-41DB-800B-CE4E15B57C9A}"/>
              </a:ext>
            </a:extLst>
          </p:cNvPr>
          <p:cNvSpPr txBox="1"/>
          <p:nvPr/>
        </p:nvSpPr>
        <p:spPr>
          <a:xfrm>
            <a:off x="609744" y="240410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9F7234D3-10A1-4109-B83A-B68DC7F600CE}"/>
              </a:ext>
            </a:extLst>
          </p:cNvPr>
          <p:cNvSpPr txBox="1"/>
          <p:nvPr/>
        </p:nvSpPr>
        <p:spPr>
          <a:xfrm>
            <a:off x="609744" y="1828842"/>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6E0CD6E7-6B05-4D83-B104-2AB652013666}"/>
              </a:ext>
            </a:extLst>
          </p:cNvPr>
          <p:cNvSpPr txBox="1"/>
          <p:nvPr/>
        </p:nvSpPr>
        <p:spPr>
          <a:xfrm>
            <a:off x="609601" y="1254158"/>
            <a:ext cx="6857963" cy="457188"/>
          </a:xfrm>
          <a:prstGeom prst="rect">
            <a:avLst/>
          </a:prstGeom>
          <a:solidFill>
            <a:schemeClr val="accent5">
              <a:lumMod val="40000"/>
              <a:lumOff val="60000"/>
            </a:schemeClr>
          </a:solidFill>
        </p:spPr>
        <p:txBody>
          <a:bodyPr wrap="square" rtlCol="0">
            <a:spAutoFit/>
          </a:bodyPr>
          <a:lstStyle/>
          <a:p>
            <a:endParaRPr lang="zh-CN" altLang="en-US" dirty="0"/>
          </a:p>
        </p:txBody>
      </p:sp>
      <p:sp>
        <p:nvSpPr>
          <p:cNvPr id="1027" name="标题 2">
            <a:extLst>
              <a:ext uri="{FF2B5EF4-FFF2-40B4-BE49-F238E27FC236}">
                <a16:creationId xmlns:a16="http://schemas.microsoft.com/office/drawing/2014/main" id="{D4AF3E54-EFB0-46C2-A25A-AAE2B55C4280}"/>
              </a:ext>
            </a:extLst>
          </p:cNvPr>
          <p:cNvSpPr>
            <a:spLocks noGrp="1"/>
          </p:cNvSpPr>
          <p:nvPr>
            <p:ph type="title"/>
          </p:nvPr>
        </p:nvSpPr>
        <p:spPr>
          <a:ln/>
        </p:spPr>
        <p:txBody>
          <a:bodyPr/>
          <a:lstStyle/>
          <a:p>
            <a:r>
              <a:rPr lang="zh-CN" altLang="zh-CN"/>
              <a:t>提纲</a:t>
            </a:r>
          </a:p>
        </p:txBody>
      </p:sp>
      <p:sp>
        <p:nvSpPr>
          <p:cNvPr id="2" name="内容占位符 1">
            <a:extLst>
              <a:ext uri="{FF2B5EF4-FFF2-40B4-BE49-F238E27FC236}">
                <a16:creationId xmlns:a16="http://schemas.microsoft.com/office/drawing/2014/main" id="{C5CDCCCE-7D2A-4F03-9E8B-9D5A1F430EEF}"/>
              </a:ext>
            </a:extLst>
          </p:cNvPr>
          <p:cNvSpPr>
            <a:spLocks noGrp="1"/>
          </p:cNvSpPr>
          <p:nvPr>
            <p:ph idx="1"/>
          </p:nvPr>
        </p:nvSpPr>
        <p:spPr/>
        <p:txBody>
          <a:bodyPr>
            <a:normAutofit lnSpcReduction="10000"/>
          </a:bodyPr>
          <a:lstStyle/>
          <a:p>
            <a:r>
              <a:rPr lang="en-US" altLang="zh-CN" dirty="0"/>
              <a:t>1.1 </a:t>
            </a:r>
            <a:r>
              <a:rPr lang="zh-CN" altLang="en-US" dirty="0"/>
              <a:t>大数据时代</a:t>
            </a:r>
          </a:p>
          <a:p>
            <a:r>
              <a:rPr lang="en-US" altLang="zh-CN" dirty="0"/>
              <a:t>1.2 </a:t>
            </a:r>
            <a:r>
              <a:rPr lang="zh-CN" altLang="en-US" dirty="0"/>
              <a:t>大数据概念</a:t>
            </a:r>
          </a:p>
          <a:p>
            <a:r>
              <a:rPr lang="en-US" altLang="zh-CN" dirty="0"/>
              <a:t>1.3 </a:t>
            </a:r>
            <a:r>
              <a:rPr lang="zh-CN" altLang="en-US" dirty="0"/>
              <a:t>大数据的影响</a:t>
            </a:r>
          </a:p>
          <a:p>
            <a:r>
              <a:rPr lang="en-US" altLang="zh-CN" dirty="0"/>
              <a:t>1.4 </a:t>
            </a:r>
            <a:r>
              <a:rPr lang="zh-CN" altLang="en-US" dirty="0"/>
              <a:t>大数据的应用</a:t>
            </a:r>
          </a:p>
          <a:p>
            <a:r>
              <a:rPr lang="en-US" altLang="zh-CN" dirty="0"/>
              <a:t>1.5 </a:t>
            </a:r>
            <a:r>
              <a:rPr lang="zh-CN" altLang="en-US" dirty="0"/>
              <a:t>大数据关键技术</a:t>
            </a:r>
          </a:p>
          <a:p>
            <a:r>
              <a:rPr lang="en-US" altLang="zh-CN" dirty="0"/>
              <a:t>1.6 </a:t>
            </a:r>
            <a:r>
              <a:rPr lang="zh-CN" altLang="en-US" dirty="0"/>
              <a:t>大数据计算模式</a:t>
            </a:r>
          </a:p>
          <a:p>
            <a:r>
              <a:rPr lang="en-US" altLang="zh-CN" dirty="0"/>
              <a:t>1.7 </a:t>
            </a:r>
            <a:r>
              <a:rPr lang="zh-CN" altLang="en-US" dirty="0"/>
              <a:t>大数据产业</a:t>
            </a:r>
          </a:p>
          <a:p>
            <a:r>
              <a:rPr lang="en-US" altLang="zh-CN" dirty="0"/>
              <a:t>1.8 </a:t>
            </a:r>
            <a:r>
              <a:rPr lang="zh-CN" altLang="en-US" dirty="0"/>
              <a:t>大数据与云计算、物联网的关系</a:t>
            </a:r>
          </a:p>
        </p:txBody>
      </p:sp>
      <p:graphicFrame>
        <p:nvGraphicFramePr>
          <p:cNvPr id="1026" name="Object 5">
            <a:extLst>
              <a:ext uri="{FF2B5EF4-FFF2-40B4-BE49-F238E27FC236}">
                <a16:creationId xmlns:a16="http://schemas.microsoft.com/office/drawing/2014/main" id="{0C6AC263-A7E5-4689-AEA9-B22CD209F33B}"/>
              </a:ext>
            </a:extLst>
          </p:cNvPr>
          <p:cNvGraphicFramePr>
            <a:graphicFrameLocks noChangeAspect="1"/>
          </p:cNvGraphicFramePr>
          <p:nvPr/>
        </p:nvGraphicFramePr>
        <p:xfrm>
          <a:off x="7543800" y="1066800"/>
          <a:ext cx="3124200" cy="5562600"/>
        </p:xfrm>
        <a:graphic>
          <a:graphicData uri="http://schemas.openxmlformats.org/presentationml/2006/ole">
            <mc:AlternateContent xmlns:mc="http://schemas.openxmlformats.org/markup-compatibility/2006">
              <mc:Choice xmlns:v="urn:schemas-microsoft-com:vml" Requires="v">
                <p:oleObj spid="_x0000_s63492" r:id="rId4" imgW="4761905" imgH="6504762" progId="">
                  <p:embed/>
                </p:oleObj>
              </mc:Choice>
              <mc:Fallback>
                <p:oleObj r:id="rId4" imgW="4761905" imgH="6504762" progId="">
                  <p:embed/>
                  <p:pic>
                    <p:nvPicPr>
                      <p:cNvPr id="1026" name="Object 5">
                        <a:extLst>
                          <a:ext uri="{FF2B5EF4-FFF2-40B4-BE49-F238E27FC236}">
                            <a16:creationId xmlns:a16="http://schemas.microsoft.com/office/drawing/2014/main" id="{0C6AC263-A7E5-4689-AEA9-B22CD209F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1066800"/>
                        <a:ext cx="31242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0" descr="arrow">
            <a:extLst>
              <a:ext uri="{FF2B5EF4-FFF2-40B4-BE49-F238E27FC236}">
                <a16:creationId xmlns:a16="http://schemas.microsoft.com/office/drawing/2014/main" id="{D19F506A-277B-4437-BDC5-F6B751E22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48" y="5524442"/>
            <a:ext cx="2000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635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6B3D0A5D-660A-4A5C-90CC-04E61F9C951E}"/>
              </a:ext>
            </a:extLst>
          </p:cNvPr>
          <p:cNvSpPr>
            <a:spLocks noGrp="1" noChangeArrowheads="1"/>
          </p:cNvSpPr>
          <p:nvPr>
            <p:ph idx="1"/>
          </p:nvPr>
        </p:nvSpPr>
        <p:spPr/>
        <p:txBody>
          <a:bodyPr/>
          <a:lstStyle/>
          <a:p>
            <a:r>
              <a:rPr lang="zh-CN" altLang="en-US" sz="2000" dirty="0"/>
              <a:t>云计算、大数据和物联网代表了</a:t>
            </a:r>
            <a:r>
              <a:rPr lang="en-US" altLang="zh-CN" sz="2000" dirty="0"/>
              <a:t>IT</a:t>
            </a:r>
            <a:r>
              <a:rPr lang="zh-CN" altLang="en-US" sz="2000" dirty="0"/>
              <a:t>领域最新的技术发展趋势，三者相辅相成，既有联系又有区别</a:t>
            </a:r>
          </a:p>
        </p:txBody>
      </p:sp>
      <p:sp>
        <p:nvSpPr>
          <p:cNvPr id="28674" name="Rectangle 2">
            <a:extLst>
              <a:ext uri="{FF2B5EF4-FFF2-40B4-BE49-F238E27FC236}">
                <a16:creationId xmlns:a16="http://schemas.microsoft.com/office/drawing/2014/main" id="{77D360AE-65B8-4834-B92C-6308BDA3B648}"/>
              </a:ext>
            </a:extLst>
          </p:cNvPr>
          <p:cNvSpPr>
            <a:spLocks noGrp="1" noChangeArrowheads="1"/>
          </p:cNvSpPr>
          <p:nvPr>
            <p:ph type="title"/>
          </p:nvPr>
        </p:nvSpPr>
        <p:spPr>
          <a:ln/>
        </p:spPr>
        <p:txBody>
          <a:bodyPr/>
          <a:lstStyle/>
          <a:p>
            <a:r>
              <a:rPr lang="zh-CN" altLang="en-US" dirty="0"/>
              <a:t>1.8 大数据与云计算、物联网的关系</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4BD3F264-BC9D-4E07-8CCD-E9BD12CDE5B8}"/>
              </a:ext>
            </a:extLst>
          </p:cNvPr>
          <p:cNvSpPr>
            <a:spLocks noGrp="1" noChangeArrowheads="1"/>
          </p:cNvSpPr>
          <p:nvPr>
            <p:ph idx="1"/>
          </p:nvPr>
        </p:nvSpPr>
        <p:spPr/>
        <p:txBody>
          <a:bodyPr/>
          <a:lstStyle/>
          <a:p>
            <a:pPr>
              <a:lnSpc>
                <a:spcPct val="80000"/>
              </a:lnSpc>
            </a:pPr>
            <a:r>
              <a:rPr lang="zh-CN" altLang="en-US" sz="2000"/>
              <a:t>云计算实现了通过网络提供可伸缩的、廉价的分布式计算能力，用户只需要在具备网络接入条件的地方，就可以随时随地获得所需的各种IT资源</a:t>
            </a:r>
          </a:p>
        </p:txBody>
      </p:sp>
      <p:sp>
        <p:nvSpPr>
          <p:cNvPr id="29698" name="Rectangle 2">
            <a:extLst>
              <a:ext uri="{FF2B5EF4-FFF2-40B4-BE49-F238E27FC236}">
                <a16:creationId xmlns:a16="http://schemas.microsoft.com/office/drawing/2014/main" id="{3F083FAB-02DF-47AC-BE93-26DAA52B21D0}"/>
              </a:ext>
            </a:extLst>
          </p:cNvPr>
          <p:cNvSpPr>
            <a:spLocks noGrp="1" noChangeArrowheads="1"/>
          </p:cNvSpPr>
          <p:nvPr>
            <p:ph type="title"/>
          </p:nvPr>
        </p:nvSpPr>
        <p:spPr>
          <a:ln/>
        </p:spPr>
        <p:txBody>
          <a:bodyPr/>
          <a:lstStyle/>
          <a:p>
            <a:r>
              <a:rPr lang="zh-CN" altLang="en-US"/>
              <a:t>1.8.1云计算</a:t>
            </a:r>
          </a:p>
        </p:txBody>
      </p:sp>
      <p:sp>
        <p:nvSpPr>
          <p:cNvPr id="29700" name="Text Box 6">
            <a:extLst>
              <a:ext uri="{FF2B5EF4-FFF2-40B4-BE49-F238E27FC236}">
                <a16:creationId xmlns:a16="http://schemas.microsoft.com/office/drawing/2014/main" id="{0F3B889A-BA05-4A5A-B936-E85EE66AFBE0}"/>
              </a:ext>
            </a:extLst>
          </p:cNvPr>
          <p:cNvSpPr txBox="1">
            <a:spLocks noChangeArrowheads="1"/>
          </p:cNvSpPr>
          <p:nvPr/>
        </p:nvSpPr>
        <p:spPr bwMode="auto">
          <a:xfrm>
            <a:off x="4625976" y="6110288"/>
            <a:ext cx="3756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2060"/>
                </a:solidFill>
                <a:latin typeface="微软雅黑" panose="020B0503020204020204" pitchFamily="34" charset="-122"/>
                <a:ea typeface="微软雅黑" panose="020B0503020204020204" pitchFamily="34" charset="-122"/>
              </a:rPr>
              <a:t>图</a:t>
            </a:r>
            <a:r>
              <a:rPr lang="en-US" altLang="zh-CN" dirty="0">
                <a:solidFill>
                  <a:srgbClr val="002060"/>
                </a:solidFill>
                <a:latin typeface="微软雅黑" panose="020B0503020204020204" pitchFamily="34" charset="-122"/>
                <a:ea typeface="微软雅黑" panose="020B0503020204020204" pitchFamily="34" charset="-122"/>
              </a:rPr>
              <a:t>1-7 </a:t>
            </a:r>
            <a:r>
              <a:rPr lang="zh-CN" altLang="en-US" dirty="0">
                <a:solidFill>
                  <a:srgbClr val="002060"/>
                </a:solidFill>
                <a:latin typeface="微软雅黑" panose="020B0503020204020204" pitchFamily="34" charset="-122"/>
                <a:ea typeface="微软雅黑" panose="020B0503020204020204" pitchFamily="34" charset="-122"/>
              </a:rPr>
              <a:t>云计算的服务模式和类型 </a:t>
            </a:r>
          </a:p>
        </p:txBody>
      </p:sp>
      <p:sp>
        <p:nvSpPr>
          <p:cNvPr id="29701" name="Rectangle 7">
            <a:extLst>
              <a:ext uri="{FF2B5EF4-FFF2-40B4-BE49-F238E27FC236}">
                <a16:creationId xmlns:a16="http://schemas.microsoft.com/office/drawing/2014/main" id="{94C5FCFA-AA6D-4B47-9C0D-9905BFB0236D}"/>
              </a:ext>
            </a:extLst>
          </p:cNvPr>
          <p:cNvSpPr>
            <a:spLocks noChangeArrowheads="1"/>
          </p:cNvSpPr>
          <p:nvPr/>
        </p:nvSpPr>
        <p:spPr bwMode="auto">
          <a:xfrm>
            <a:off x="838338" y="1124333"/>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zh-CN" altLang="en-US" b="1" dirty="0">
                <a:solidFill>
                  <a:srgbClr val="002060"/>
                </a:solidFill>
                <a:latin typeface="微软雅黑" panose="020B0503020204020204" pitchFamily="34" charset="-122"/>
                <a:ea typeface="微软雅黑" panose="020B0503020204020204" pitchFamily="34" charset="-122"/>
              </a:rPr>
              <a:t>云计算概念</a:t>
            </a:r>
          </a:p>
        </p:txBody>
      </p:sp>
      <p:pic>
        <p:nvPicPr>
          <p:cNvPr id="29702" name="Picture 8">
            <a:extLst>
              <a:ext uri="{FF2B5EF4-FFF2-40B4-BE49-F238E27FC236}">
                <a16:creationId xmlns:a16="http://schemas.microsoft.com/office/drawing/2014/main" id="{3B19CE02-419F-4D52-8F35-B3594C66D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362200"/>
            <a:ext cx="54864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3BED0773-E0F5-4DFE-84F4-A23017909C84}"/>
              </a:ext>
            </a:extLst>
          </p:cNvPr>
          <p:cNvSpPr>
            <a:spLocks noGrp="1"/>
          </p:cNvSpPr>
          <p:nvPr>
            <p:ph type="title"/>
          </p:nvPr>
        </p:nvSpPr>
        <p:spPr>
          <a:ln/>
        </p:spPr>
        <p:txBody>
          <a:bodyPr/>
          <a:lstStyle/>
          <a:p>
            <a:pPr algn="l"/>
            <a:r>
              <a:rPr lang="zh-CN" altLang="en-US" dirty="0"/>
              <a:t>1.8.1 云计算</a:t>
            </a:r>
          </a:p>
        </p:txBody>
      </p:sp>
      <p:sp>
        <p:nvSpPr>
          <p:cNvPr id="30723" name="Rectangle 4">
            <a:extLst>
              <a:ext uri="{FF2B5EF4-FFF2-40B4-BE49-F238E27FC236}">
                <a16:creationId xmlns:a16="http://schemas.microsoft.com/office/drawing/2014/main" id="{D4D09CF9-9C77-4A57-8370-3111F078A891}"/>
              </a:ext>
            </a:extLst>
          </p:cNvPr>
          <p:cNvSpPr>
            <a:spLocks noChangeArrowheads="1"/>
          </p:cNvSpPr>
          <p:nvPr/>
        </p:nvSpPr>
        <p:spPr bwMode="auto">
          <a:xfrm>
            <a:off x="2743200" y="5486400"/>
            <a:ext cx="25908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dirty="0">
                <a:solidFill>
                  <a:srgbClr val="FFFF00"/>
                </a:solidFill>
                <a:latin typeface="微软雅黑" panose="020B0503020204020204" pitchFamily="34" charset="-122"/>
                <a:ea typeface="微软雅黑" panose="020B0503020204020204" pitchFamily="34" charset="-122"/>
              </a:rPr>
              <a:t>Infrastructure as a Service</a:t>
            </a:r>
          </a:p>
        </p:txBody>
      </p:sp>
      <p:sp>
        <p:nvSpPr>
          <p:cNvPr id="30724" name="Rectangle 5">
            <a:extLst>
              <a:ext uri="{FF2B5EF4-FFF2-40B4-BE49-F238E27FC236}">
                <a16:creationId xmlns:a16="http://schemas.microsoft.com/office/drawing/2014/main" id="{BADE2FCE-8B5F-43F5-961A-AF8632DEF438}"/>
              </a:ext>
            </a:extLst>
          </p:cNvPr>
          <p:cNvSpPr>
            <a:spLocks noChangeArrowheads="1"/>
          </p:cNvSpPr>
          <p:nvPr/>
        </p:nvSpPr>
        <p:spPr bwMode="auto">
          <a:xfrm>
            <a:off x="2743200" y="4876800"/>
            <a:ext cx="2590800" cy="381000"/>
          </a:xfrm>
          <a:prstGeom prst="rect">
            <a:avLst/>
          </a:prstGeom>
          <a:solidFill>
            <a:srgbClr val="99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Platform as a Service</a:t>
            </a:r>
          </a:p>
        </p:txBody>
      </p:sp>
      <p:sp>
        <p:nvSpPr>
          <p:cNvPr id="30725" name="Rectangle 6">
            <a:extLst>
              <a:ext uri="{FF2B5EF4-FFF2-40B4-BE49-F238E27FC236}">
                <a16:creationId xmlns:a16="http://schemas.microsoft.com/office/drawing/2014/main" id="{233541D2-42C5-433D-A898-7E0BF1E9F7CE}"/>
              </a:ext>
            </a:extLst>
          </p:cNvPr>
          <p:cNvSpPr>
            <a:spLocks noChangeArrowheads="1"/>
          </p:cNvSpPr>
          <p:nvPr/>
        </p:nvSpPr>
        <p:spPr bwMode="auto">
          <a:xfrm>
            <a:off x="2743200" y="4267200"/>
            <a:ext cx="25908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Software as a Service</a:t>
            </a:r>
          </a:p>
        </p:txBody>
      </p:sp>
      <p:sp>
        <p:nvSpPr>
          <p:cNvPr id="30726" name="Text Box 7">
            <a:extLst>
              <a:ext uri="{FF2B5EF4-FFF2-40B4-BE49-F238E27FC236}">
                <a16:creationId xmlns:a16="http://schemas.microsoft.com/office/drawing/2014/main" id="{3FC556AB-83FE-436E-8788-E22B4A4A5CA8}"/>
              </a:ext>
            </a:extLst>
          </p:cNvPr>
          <p:cNvSpPr txBox="1">
            <a:spLocks noChangeArrowheads="1"/>
          </p:cNvSpPr>
          <p:nvPr/>
        </p:nvSpPr>
        <p:spPr bwMode="auto">
          <a:xfrm>
            <a:off x="1995488" y="4314825"/>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002060"/>
                </a:solidFill>
                <a:latin typeface="微软雅黑" panose="020B0503020204020204" pitchFamily="34" charset="-122"/>
                <a:ea typeface="微软雅黑" panose="020B0503020204020204" pitchFamily="34" charset="-122"/>
              </a:rPr>
              <a:t>SaaS</a:t>
            </a:r>
          </a:p>
        </p:txBody>
      </p:sp>
      <p:sp>
        <p:nvSpPr>
          <p:cNvPr id="30727" name="Text Box 8">
            <a:extLst>
              <a:ext uri="{FF2B5EF4-FFF2-40B4-BE49-F238E27FC236}">
                <a16:creationId xmlns:a16="http://schemas.microsoft.com/office/drawing/2014/main" id="{386042BE-236C-41FF-87D9-15C184D1F511}"/>
              </a:ext>
            </a:extLst>
          </p:cNvPr>
          <p:cNvSpPr txBox="1">
            <a:spLocks noChangeArrowheads="1"/>
          </p:cNvSpPr>
          <p:nvPr/>
        </p:nvSpPr>
        <p:spPr bwMode="auto">
          <a:xfrm>
            <a:off x="1981200" y="49530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002060"/>
                </a:solidFill>
                <a:latin typeface="微软雅黑" panose="020B0503020204020204" pitchFamily="34" charset="-122"/>
                <a:ea typeface="微软雅黑" panose="020B0503020204020204" pitchFamily="34" charset="-122"/>
              </a:rPr>
              <a:t>PaaS</a:t>
            </a:r>
          </a:p>
        </p:txBody>
      </p:sp>
      <p:sp>
        <p:nvSpPr>
          <p:cNvPr id="30728" name="Text Box 9">
            <a:extLst>
              <a:ext uri="{FF2B5EF4-FFF2-40B4-BE49-F238E27FC236}">
                <a16:creationId xmlns:a16="http://schemas.microsoft.com/office/drawing/2014/main" id="{91B58B93-D236-4D37-854D-A3D44571E7B4}"/>
              </a:ext>
            </a:extLst>
          </p:cNvPr>
          <p:cNvSpPr txBox="1">
            <a:spLocks noChangeArrowheads="1"/>
          </p:cNvSpPr>
          <p:nvPr/>
        </p:nvSpPr>
        <p:spPr bwMode="auto">
          <a:xfrm>
            <a:off x="1981200" y="5562600"/>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400" b="1">
                <a:solidFill>
                  <a:srgbClr val="002060"/>
                </a:solidFill>
                <a:latin typeface="微软雅黑" panose="020B0503020204020204" pitchFamily="34" charset="-122"/>
                <a:ea typeface="微软雅黑" panose="020B0503020204020204" pitchFamily="34" charset="-122"/>
              </a:rPr>
              <a:t>IaaS</a:t>
            </a:r>
          </a:p>
        </p:txBody>
      </p:sp>
      <p:sp>
        <p:nvSpPr>
          <p:cNvPr id="30729" name="Text Box 11">
            <a:extLst>
              <a:ext uri="{FF2B5EF4-FFF2-40B4-BE49-F238E27FC236}">
                <a16:creationId xmlns:a16="http://schemas.microsoft.com/office/drawing/2014/main" id="{61B0AAB7-767E-48AD-A383-727621653BC2}"/>
              </a:ext>
            </a:extLst>
          </p:cNvPr>
          <p:cNvSpPr txBox="1">
            <a:spLocks noChangeArrowheads="1"/>
          </p:cNvSpPr>
          <p:nvPr/>
        </p:nvSpPr>
        <p:spPr bwMode="auto">
          <a:xfrm>
            <a:off x="5345207" y="4343400"/>
            <a:ext cx="44257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2060"/>
                </a:solidFill>
                <a:latin typeface="微软雅黑" panose="020B0503020204020204" pitchFamily="34" charset="-122"/>
                <a:ea typeface="微软雅黑" panose="020B0503020204020204" pitchFamily="34" charset="-122"/>
              </a:rPr>
              <a:t>Google Apps, Microsoft “Software+Services”</a:t>
            </a:r>
          </a:p>
        </p:txBody>
      </p:sp>
      <p:sp>
        <p:nvSpPr>
          <p:cNvPr id="30730" name="Text Box 12">
            <a:extLst>
              <a:ext uri="{FF2B5EF4-FFF2-40B4-BE49-F238E27FC236}">
                <a16:creationId xmlns:a16="http://schemas.microsoft.com/office/drawing/2014/main" id="{67FF49E8-597B-42AC-9353-5E44A0CA1774}"/>
              </a:ext>
            </a:extLst>
          </p:cNvPr>
          <p:cNvSpPr txBox="1">
            <a:spLocks noChangeArrowheads="1"/>
          </p:cNvSpPr>
          <p:nvPr/>
        </p:nvSpPr>
        <p:spPr bwMode="auto">
          <a:xfrm>
            <a:off x="5480759" y="4953000"/>
            <a:ext cx="44038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002060"/>
                </a:solidFill>
                <a:latin typeface="微软雅黑" panose="020B0503020204020204" pitchFamily="34" charset="-122"/>
                <a:ea typeface="微软雅黑" panose="020B0503020204020204" pitchFamily="34" charset="-122"/>
              </a:rPr>
              <a:t>IBM IT factory, Google App Engine,  Force.com</a:t>
            </a:r>
          </a:p>
        </p:txBody>
      </p:sp>
      <p:sp>
        <p:nvSpPr>
          <p:cNvPr id="30731" name="Text Box 13">
            <a:extLst>
              <a:ext uri="{FF2B5EF4-FFF2-40B4-BE49-F238E27FC236}">
                <a16:creationId xmlns:a16="http://schemas.microsoft.com/office/drawing/2014/main" id="{210D091A-7887-4C97-83A0-FF0752BF1D3F}"/>
              </a:ext>
            </a:extLst>
          </p:cNvPr>
          <p:cNvSpPr txBox="1">
            <a:spLocks noChangeArrowheads="1"/>
          </p:cNvSpPr>
          <p:nvPr/>
        </p:nvSpPr>
        <p:spPr bwMode="auto">
          <a:xfrm>
            <a:off x="5618164" y="5562600"/>
            <a:ext cx="370229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400" b="1">
                <a:solidFill>
                  <a:srgbClr val="002060"/>
                </a:solidFill>
                <a:latin typeface="微软雅黑" panose="020B0503020204020204" pitchFamily="34" charset="-122"/>
                <a:ea typeface="微软雅黑" panose="020B0503020204020204" pitchFamily="34" charset="-122"/>
              </a:rPr>
              <a:t>Amazon EC2, IBM Blue Cloud, Sun Grid</a:t>
            </a:r>
          </a:p>
        </p:txBody>
      </p:sp>
      <p:sp>
        <p:nvSpPr>
          <p:cNvPr id="30732" name="Rectangle 15">
            <a:extLst>
              <a:ext uri="{FF2B5EF4-FFF2-40B4-BE49-F238E27FC236}">
                <a16:creationId xmlns:a16="http://schemas.microsoft.com/office/drawing/2014/main" id="{3D15DBDB-68A2-4AB4-B9DC-D2957D396F19}"/>
              </a:ext>
            </a:extLst>
          </p:cNvPr>
          <p:cNvSpPr>
            <a:spLocks noChangeArrowheads="1"/>
          </p:cNvSpPr>
          <p:nvPr/>
        </p:nvSpPr>
        <p:spPr bwMode="auto">
          <a:xfrm>
            <a:off x="6553200" y="3581400"/>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Server</a:t>
            </a:r>
          </a:p>
        </p:txBody>
      </p:sp>
      <p:sp>
        <p:nvSpPr>
          <p:cNvPr id="30733" name="Rectangle 16">
            <a:extLst>
              <a:ext uri="{FF2B5EF4-FFF2-40B4-BE49-F238E27FC236}">
                <a16:creationId xmlns:a16="http://schemas.microsoft.com/office/drawing/2014/main" id="{3F9A08C6-B7A9-4199-B289-672788448137}"/>
              </a:ext>
            </a:extLst>
          </p:cNvPr>
          <p:cNvSpPr>
            <a:spLocks noChangeArrowheads="1"/>
          </p:cNvSpPr>
          <p:nvPr/>
        </p:nvSpPr>
        <p:spPr bwMode="auto">
          <a:xfrm>
            <a:off x="7543800" y="3581400"/>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Storage</a:t>
            </a:r>
          </a:p>
        </p:txBody>
      </p:sp>
      <p:sp>
        <p:nvSpPr>
          <p:cNvPr id="30734" name="Rectangle 17">
            <a:extLst>
              <a:ext uri="{FF2B5EF4-FFF2-40B4-BE49-F238E27FC236}">
                <a16:creationId xmlns:a16="http://schemas.microsoft.com/office/drawing/2014/main" id="{23FEDA62-89D9-4AEF-9300-4A57DAAB1B84}"/>
              </a:ext>
            </a:extLst>
          </p:cNvPr>
          <p:cNvSpPr>
            <a:spLocks noChangeArrowheads="1"/>
          </p:cNvSpPr>
          <p:nvPr/>
        </p:nvSpPr>
        <p:spPr bwMode="auto">
          <a:xfrm>
            <a:off x="8534400" y="3581400"/>
            <a:ext cx="8382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Server</a:t>
            </a:r>
          </a:p>
        </p:txBody>
      </p:sp>
      <p:sp>
        <p:nvSpPr>
          <p:cNvPr id="30735" name="Rectangle 18">
            <a:extLst>
              <a:ext uri="{FF2B5EF4-FFF2-40B4-BE49-F238E27FC236}">
                <a16:creationId xmlns:a16="http://schemas.microsoft.com/office/drawing/2014/main" id="{0D62E890-1D3E-448A-9932-10FF7280314C}"/>
              </a:ext>
            </a:extLst>
          </p:cNvPr>
          <p:cNvSpPr>
            <a:spLocks noChangeArrowheads="1"/>
          </p:cNvSpPr>
          <p:nvPr/>
        </p:nvSpPr>
        <p:spPr bwMode="auto">
          <a:xfrm>
            <a:off x="9525000" y="3581400"/>
            <a:ext cx="8382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Storage</a:t>
            </a:r>
          </a:p>
        </p:txBody>
      </p:sp>
      <p:sp>
        <p:nvSpPr>
          <p:cNvPr id="30736" name="Rectangle 19">
            <a:extLst>
              <a:ext uri="{FF2B5EF4-FFF2-40B4-BE49-F238E27FC236}">
                <a16:creationId xmlns:a16="http://schemas.microsoft.com/office/drawing/2014/main" id="{F9F79AA4-3A7A-4D7C-83F6-D9C9DF4CAEA0}"/>
              </a:ext>
            </a:extLst>
          </p:cNvPr>
          <p:cNvSpPr>
            <a:spLocks noChangeArrowheads="1"/>
          </p:cNvSpPr>
          <p:nvPr/>
        </p:nvSpPr>
        <p:spPr bwMode="auto">
          <a:xfrm>
            <a:off x="6553200" y="3124200"/>
            <a:ext cx="3810000" cy="381000"/>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Visualization</a:t>
            </a:r>
          </a:p>
        </p:txBody>
      </p:sp>
      <p:sp>
        <p:nvSpPr>
          <p:cNvPr id="30737" name="Rectangle 20">
            <a:extLst>
              <a:ext uri="{FF2B5EF4-FFF2-40B4-BE49-F238E27FC236}">
                <a16:creationId xmlns:a16="http://schemas.microsoft.com/office/drawing/2014/main" id="{FBB61BD2-E558-485A-81DD-BE723C7FFEE6}"/>
              </a:ext>
            </a:extLst>
          </p:cNvPr>
          <p:cNvSpPr>
            <a:spLocks noChangeArrowheads="1"/>
          </p:cNvSpPr>
          <p:nvPr/>
        </p:nvSpPr>
        <p:spPr bwMode="auto">
          <a:xfrm>
            <a:off x="6553200" y="2667000"/>
            <a:ext cx="3810000" cy="381000"/>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Infrastructure</a:t>
            </a:r>
          </a:p>
        </p:txBody>
      </p:sp>
      <p:sp>
        <p:nvSpPr>
          <p:cNvPr id="30738" name="Rectangle 21">
            <a:extLst>
              <a:ext uri="{FF2B5EF4-FFF2-40B4-BE49-F238E27FC236}">
                <a16:creationId xmlns:a16="http://schemas.microsoft.com/office/drawing/2014/main" id="{FAA0B89F-A441-443B-8D0B-B3FECBBDCFE2}"/>
              </a:ext>
            </a:extLst>
          </p:cNvPr>
          <p:cNvSpPr>
            <a:spLocks noChangeArrowheads="1"/>
          </p:cNvSpPr>
          <p:nvPr/>
        </p:nvSpPr>
        <p:spPr bwMode="auto">
          <a:xfrm>
            <a:off x="6553200" y="2209800"/>
            <a:ext cx="3810000" cy="381000"/>
          </a:xfrm>
          <a:prstGeom prst="rect">
            <a:avLst/>
          </a:prstGeom>
          <a:solidFill>
            <a:srgbClr val="8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Platform</a:t>
            </a:r>
          </a:p>
        </p:txBody>
      </p:sp>
      <p:sp>
        <p:nvSpPr>
          <p:cNvPr id="30739" name="Rectangle 22">
            <a:extLst>
              <a:ext uri="{FF2B5EF4-FFF2-40B4-BE49-F238E27FC236}">
                <a16:creationId xmlns:a16="http://schemas.microsoft.com/office/drawing/2014/main" id="{FDB4D809-0976-47E1-9C03-87010526FAE0}"/>
              </a:ext>
            </a:extLst>
          </p:cNvPr>
          <p:cNvSpPr>
            <a:spLocks noChangeArrowheads="1"/>
          </p:cNvSpPr>
          <p:nvPr/>
        </p:nvSpPr>
        <p:spPr bwMode="auto">
          <a:xfrm>
            <a:off x="6553200" y="1752600"/>
            <a:ext cx="3810000" cy="381000"/>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b="1">
                <a:solidFill>
                  <a:srgbClr val="FFFF00"/>
                </a:solidFill>
                <a:latin typeface="微软雅黑" panose="020B0503020204020204" pitchFamily="34" charset="-122"/>
                <a:ea typeface="微软雅黑" panose="020B0503020204020204" pitchFamily="34" charset="-122"/>
              </a:rPr>
              <a:t>Application</a:t>
            </a:r>
          </a:p>
        </p:txBody>
      </p:sp>
      <p:sp>
        <p:nvSpPr>
          <p:cNvPr id="30740" name="Rectangle 23">
            <a:extLst>
              <a:ext uri="{FF2B5EF4-FFF2-40B4-BE49-F238E27FC236}">
                <a16:creationId xmlns:a16="http://schemas.microsoft.com/office/drawing/2014/main" id="{4CB51264-4EC4-4565-BF2E-77DA985754A3}"/>
              </a:ext>
            </a:extLst>
          </p:cNvPr>
          <p:cNvSpPr>
            <a:spLocks noChangeArrowheads="1"/>
          </p:cNvSpPr>
          <p:nvPr/>
        </p:nvSpPr>
        <p:spPr bwMode="auto">
          <a:xfrm>
            <a:off x="1752600" y="3048000"/>
            <a:ext cx="4572000" cy="990600"/>
          </a:xfrm>
          <a:prstGeom prst="rect">
            <a:avLst/>
          </a:prstGeom>
          <a:solidFill>
            <a:srgbClr val="FF99CC"/>
          </a:solidFill>
          <a:ln>
            <a:noFill/>
          </a:ln>
          <a:extLst>
            <a:ext uri="{91240B29-F687-4F45-9708-019B960494DF}">
              <a14:hiddenLine xmlns:a14="http://schemas.microsoft.com/office/drawing/2010/main" w="12700">
                <a:solidFill>
                  <a:srgbClr val="000000"/>
                </a:solidFill>
                <a:prstDash val="dashDot"/>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30741" name="Rectangle 24">
            <a:extLst>
              <a:ext uri="{FF2B5EF4-FFF2-40B4-BE49-F238E27FC236}">
                <a16:creationId xmlns:a16="http://schemas.microsoft.com/office/drawing/2014/main" id="{64E12A87-DD60-4805-8872-2FA925642770}"/>
              </a:ext>
            </a:extLst>
          </p:cNvPr>
          <p:cNvSpPr>
            <a:spLocks noChangeArrowheads="1"/>
          </p:cNvSpPr>
          <p:nvPr/>
        </p:nvSpPr>
        <p:spPr bwMode="auto">
          <a:xfrm>
            <a:off x="1752600" y="2438400"/>
            <a:ext cx="4572000" cy="990600"/>
          </a:xfrm>
          <a:prstGeom prst="rect">
            <a:avLst/>
          </a:prstGeom>
          <a:solidFill>
            <a:srgbClr val="FFCC99"/>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30742" name="Rectangle 25">
            <a:extLst>
              <a:ext uri="{FF2B5EF4-FFF2-40B4-BE49-F238E27FC236}">
                <a16:creationId xmlns:a16="http://schemas.microsoft.com/office/drawing/2014/main" id="{AF911890-0E16-4BEB-9C51-4D7FAE6E1B8F}"/>
              </a:ext>
            </a:extLst>
          </p:cNvPr>
          <p:cNvSpPr>
            <a:spLocks noChangeArrowheads="1"/>
          </p:cNvSpPr>
          <p:nvPr/>
        </p:nvSpPr>
        <p:spPr bwMode="auto">
          <a:xfrm>
            <a:off x="1752600" y="1676400"/>
            <a:ext cx="4572000" cy="990600"/>
          </a:xfrm>
          <a:prstGeom prst="rect">
            <a:avLst/>
          </a:prstGeom>
          <a:solidFill>
            <a:srgbClr val="99CC00"/>
          </a:solidFill>
          <a:ln>
            <a:noFill/>
          </a:ln>
          <a:extLst>
            <a:ext uri="{91240B29-F687-4F45-9708-019B960494DF}">
              <a14:hiddenLine xmlns:a14="http://schemas.microsoft.com/office/drawing/2010/main" w="12700">
                <a:solidFill>
                  <a:srgbClr val="000000"/>
                </a:solidFill>
                <a:prstDash val="dash"/>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30743" name="Text Box 26">
            <a:extLst>
              <a:ext uri="{FF2B5EF4-FFF2-40B4-BE49-F238E27FC236}">
                <a16:creationId xmlns:a16="http://schemas.microsoft.com/office/drawing/2014/main" id="{780D8C59-455A-4A6B-9D4B-EBE3C528417D}"/>
              </a:ext>
            </a:extLst>
          </p:cNvPr>
          <p:cNvSpPr txBox="1">
            <a:spLocks noChangeArrowheads="1"/>
          </p:cNvSpPr>
          <p:nvPr/>
        </p:nvSpPr>
        <p:spPr bwMode="auto">
          <a:xfrm>
            <a:off x="2819400" y="1724026"/>
            <a:ext cx="3505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solidFill>
                  <a:srgbClr val="002060"/>
                </a:solidFill>
                <a:latin typeface="微软雅黑" panose="020B0503020204020204" pitchFamily="34" charset="-122"/>
                <a:ea typeface="微软雅黑" panose="020B0503020204020204" pitchFamily="34" charset="-122"/>
              </a:rPr>
              <a:t>从一个集中的系统部署软件，使之在一台本地计算机上</a:t>
            </a:r>
            <a:r>
              <a:rPr lang="en-US" altLang="zh-CN" sz="1400" dirty="0">
                <a:solidFill>
                  <a:srgbClr val="002060"/>
                </a:solidFill>
                <a:latin typeface="微软雅黑" panose="020B0503020204020204" pitchFamily="34" charset="-122"/>
                <a:ea typeface="微软雅黑" panose="020B0503020204020204" pitchFamily="34" charset="-122"/>
              </a:rPr>
              <a:t>(</a:t>
            </a:r>
            <a:r>
              <a:rPr lang="zh-CN" altLang="en-US" sz="1400" dirty="0">
                <a:solidFill>
                  <a:srgbClr val="002060"/>
                </a:solidFill>
                <a:latin typeface="微软雅黑" panose="020B0503020204020204" pitchFamily="34" charset="-122"/>
                <a:ea typeface="微软雅黑" panose="020B0503020204020204" pitchFamily="34" charset="-122"/>
              </a:rPr>
              <a:t>或从云中远程地</a:t>
            </a:r>
            <a:r>
              <a:rPr lang="en-US" altLang="zh-CN" sz="1400" dirty="0">
                <a:solidFill>
                  <a:srgbClr val="002060"/>
                </a:solidFill>
                <a:latin typeface="微软雅黑" panose="020B0503020204020204" pitchFamily="34" charset="-122"/>
                <a:ea typeface="微软雅黑" panose="020B0503020204020204" pitchFamily="34" charset="-122"/>
              </a:rPr>
              <a:t>)</a:t>
            </a:r>
            <a:r>
              <a:rPr lang="zh-CN" altLang="en-US" sz="1400" dirty="0">
                <a:solidFill>
                  <a:srgbClr val="002060"/>
                </a:solidFill>
                <a:latin typeface="微软雅黑" panose="020B0503020204020204" pitchFamily="34" charset="-122"/>
                <a:ea typeface="微软雅黑" panose="020B0503020204020204" pitchFamily="34" charset="-122"/>
              </a:rPr>
              <a:t>运行的一个模型。由于是计量服务，</a:t>
            </a:r>
            <a:r>
              <a:rPr lang="en-US" altLang="zh-CN" sz="1400" dirty="0">
                <a:solidFill>
                  <a:srgbClr val="002060"/>
                </a:solidFill>
                <a:latin typeface="微软雅黑" panose="020B0503020204020204" pitchFamily="34" charset="-122"/>
                <a:ea typeface="微软雅黑" panose="020B0503020204020204" pitchFamily="34" charset="-122"/>
              </a:rPr>
              <a:t>SaaS </a:t>
            </a:r>
            <a:r>
              <a:rPr lang="zh-CN" altLang="en-US" sz="1400" dirty="0">
                <a:solidFill>
                  <a:srgbClr val="002060"/>
                </a:solidFill>
                <a:latin typeface="微软雅黑" panose="020B0503020204020204" pitchFamily="34" charset="-122"/>
                <a:ea typeface="微软雅黑" panose="020B0503020204020204" pitchFamily="34" charset="-122"/>
              </a:rPr>
              <a:t>允许出租一个应用程序，并计时收费    </a:t>
            </a:r>
          </a:p>
        </p:txBody>
      </p:sp>
      <p:sp>
        <p:nvSpPr>
          <p:cNvPr id="24" name="TextBox 23">
            <a:extLst>
              <a:ext uri="{FF2B5EF4-FFF2-40B4-BE49-F238E27FC236}">
                <a16:creationId xmlns:a16="http://schemas.microsoft.com/office/drawing/2014/main" id="{ABB5695A-6D1B-4BB5-B6E9-608AB2850BB6}"/>
              </a:ext>
            </a:extLst>
          </p:cNvPr>
          <p:cNvSpPr txBox="1"/>
          <p:nvPr/>
        </p:nvSpPr>
        <p:spPr>
          <a:xfrm>
            <a:off x="1905000" y="3509964"/>
            <a:ext cx="838200" cy="376237"/>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a:buFont typeface="Arial" charset="0"/>
              <a:buNone/>
              <a:defRPr/>
            </a:pPr>
            <a:r>
              <a:rPr lang="en-US" altLang="zh-CN">
                <a:solidFill>
                  <a:srgbClr val="002060"/>
                </a:solidFill>
                <a:latin typeface="微软雅黑" panose="020B0503020204020204" pitchFamily="34" charset="-122"/>
                <a:ea typeface="微软雅黑" panose="020B0503020204020204" pitchFamily="34" charset="-122"/>
              </a:rPr>
              <a:t>IaaS</a:t>
            </a:r>
          </a:p>
        </p:txBody>
      </p:sp>
      <p:sp>
        <p:nvSpPr>
          <p:cNvPr id="30745" name="Text Box 28">
            <a:extLst>
              <a:ext uri="{FF2B5EF4-FFF2-40B4-BE49-F238E27FC236}">
                <a16:creationId xmlns:a16="http://schemas.microsoft.com/office/drawing/2014/main" id="{9F342F32-EA74-4582-9F84-990A3E4A3C3A}"/>
              </a:ext>
            </a:extLst>
          </p:cNvPr>
          <p:cNvSpPr txBox="1">
            <a:spLocks noChangeArrowheads="1"/>
          </p:cNvSpPr>
          <p:nvPr/>
        </p:nvSpPr>
        <p:spPr bwMode="auto">
          <a:xfrm>
            <a:off x="2819400" y="3495675"/>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solidFill>
                  <a:srgbClr val="002060"/>
                </a:solidFill>
                <a:latin typeface="微软雅黑" panose="020B0503020204020204" pitchFamily="34" charset="-122"/>
                <a:ea typeface="微软雅黑" panose="020B0503020204020204" pitchFamily="34" charset="-122"/>
              </a:rPr>
              <a:t>将基础设施</a:t>
            </a:r>
            <a:r>
              <a:rPr lang="en-US" altLang="zh-CN" sz="1400">
                <a:solidFill>
                  <a:srgbClr val="002060"/>
                </a:solidFill>
                <a:latin typeface="微软雅黑" panose="020B0503020204020204" pitchFamily="34" charset="-122"/>
                <a:ea typeface="微软雅黑" panose="020B0503020204020204" pitchFamily="34" charset="-122"/>
              </a:rPr>
              <a:t>(</a:t>
            </a:r>
            <a:r>
              <a:rPr lang="zh-CN" altLang="en-US" sz="1400">
                <a:solidFill>
                  <a:srgbClr val="002060"/>
                </a:solidFill>
                <a:latin typeface="微软雅黑" panose="020B0503020204020204" pitchFamily="34" charset="-122"/>
                <a:ea typeface="微软雅黑" panose="020B0503020204020204" pitchFamily="34" charset="-122"/>
              </a:rPr>
              <a:t>计算资源和存储</a:t>
            </a:r>
            <a:r>
              <a:rPr lang="en-US" altLang="zh-CN" sz="1400">
                <a:solidFill>
                  <a:srgbClr val="002060"/>
                </a:solidFill>
                <a:latin typeface="微软雅黑" panose="020B0503020204020204" pitchFamily="34" charset="-122"/>
                <a:ea typeface="微软雅黑" panose="020B0503020204020204" pitchFamily="34" charset="-122"/>
              </a:rPr>
              <a:t>)</a:t>
            </a:r>
            <a:r>
              <a:rPr lang="zh-CN" altLang="en-US" sz="1400">
                <a:solidFill>
                  <a:srgbClr val="002060"/>
                </a:solidFill>
                <a:latin typeface="微软雅黑" panose="020B0503020204020204" pitchFamily="34" charset="-122"/>
                <a:ea typeface="微软雅黑" panose="020B0503020204020204" pitchFamily="34" charset="-122"/>
              </a:rPr>
              <a:t>作为服务出租</a:t>
            </a:r>
          </a:p>
        </p:txBody>
      </p:sp>
      <p:sp>
        <p:nvSpPr>
          <p:cNvPr id="26" name="TextBox 12">
            <a:extLst>
              <a:ext uri="{FF2B5EF4-FFF2-40B4-BE49-F238E27FC236}">
                <a16:creationId xmlns:a16="http://schemas.microsoft.com/office/drawing/2014/main" id="{13BFE7CE-0982-49BE-83B4-A6F8FAD12DFD}"/>
              </a:ext>
            </a:extLst>
          </p:cNvPr>
          <p:cNvSpPr txBox="1">
            <a:spLocks noChangeArrowheads="1"/>
          </p:cNvSpPr>
          <p:nvPr/>
        </p:nvSpPr>
        <p:spPr bwMode="auto">
          <a:xfrm>
            <a:off x="1905000" y="2819400"/>
            <a:ext cx="838200" cy="376238"/>
          </a:xfrm>
          <a:prstGeom prst="rect">
            <a:avLst/>
          </a:prstGeom>
          <a:solidFill>
            <a:srgbClr val="FF9900"/>
          </a:solidFill>
          <a:ln w="9525" algn="ctr">
            <a:solidFill>
              <a:srgbClr val="EB641B"/>
            </a:solidFill>
            <a:miter lim="800000"/>
            <a:headEnd/>
            <a:tailEnd/>
          </a:ln>
          <a:effectLst>
            <a:outerShdw dist="38100" dir="5400000" rotWithShape="0">
              <a:srgbClr val="000000">
                <a:alpha val="34999"/>
              </a:srgbClr>
            </a:outerShdw>
          </a:effectLst>
        </p:spPr>
        <p:txBody>
          <a:bodyPr>
            <a:spAutoFit/>
          </a:bodyPr>
          <a:lstStyle/>
          <a:p>
            <a:pPr algn="ctr">
              <a:buFont typeface="Arial" charset="0"/>
              <a:buNone/>
              <a:defRPr/>
            </a:pPr>
            <a:r>
              <a:rPr lang="en-US" altLang="zh-CN" dirty="0">
                <a:solidFill>
                  <a:srgbClr val="002060"/>
                </a:solidFill>
                <a:latin typeface="微软雅黑" panose="020B0503020204020204" pitchFamily="34" charset="-122"/>
                <a:ea typeface="微软雅黑" panose="020B0503020204020204" pitchFamily="34" charset="-122"/>
              </a:rPr>
              <a:t>PaaS</a:t>
            </a:r>
          </a:p>
        </p:txBody>
      </p:sp>
      <p:sp>
        <p:nvSpPr>
          <p:cNvPr id="30747" name="Text Box 30">
            <a:extLst>
              <a:ext uri="{FF2B5EF4-FFF2-40B4-BE49-F238E27FC236}">
                <a16:creationId xmlns:a16="http://schemas.microsoft.com/office/drawing/2014/main" id="{2A00BD8D-077B-47F3-8DC2-5CC33F240D5D}"/>
              </a:ext>
            </a:extLst>
          </p:cNvPr>
          <p:cNvSpPr txBox="1">
            <a:spLocks noChangeArrowheads="1"/>
          </p:cNvSpPr>
          <p:nvPr/>
        </p:nvSpPr>
        <p:spPr bwMode="auto">
          <a:xfrm>
            <a:off x="2819400" y="2759075"/>
            <a:ext cx="3429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a:solidFill>
                  <a:srgbClr val="002060"/>
                </a:solidFill>
                <a:latin typeface="微软雅黑" panose="020B0503020204020204" pitchFamily="34" charset="-122"/>
                <a:ea typeface="微软雅黑" panose="020B0503020204020204" pitchFamily="34" charset="-122"/>
              </a:rPr>
              <a:t>类似于 </a:t>
            </a:r>
            <a:r>
              <a:rPr lang="en-US" altLang="zh-CN" sz="1400">
                <a:solidFill>
                  <a:srgbClr val="002060"/>
                </a:solidFill>
                <a:latin typeface="微软雅黑" panose="020B0503020204020204" pitchFamily="34" charset="-122"/>
                <a:ea typeface="微软雅黑" panose="020B0503020204020204" pitchFamily="34" charset="-122"/>
              </a:rPr>
              <a:t>IaaS</a:t>
            </a:r>
            <a:r>
              <a:rPr lang="zh-CN" altLang="en-US" sz="1400">
                <a:solidFill>
                  <a:srgbClr val="002060"/>
                </a:solidFill>
                <a:latin typeface="微软雅黑" panose="020B0503020204020204" pitchFamily="34" charset="-122"/>
                <a:ea typeface="微软雅黑" panose="020B0503020204020204" pitchFamily="34" charset="-122"/>
              </a:rPr>
              <a:t>，但是它包括操作系统和围绕特定应用的必需的服务</a:t>
            </a:r>
          </a:p>
        </p:txBody>
      </p:sp>
      <p:sp>
        <p:nvSpPr>
          <p:cNvPr id="28" name="TextBox 12">
            <a:extLst>
              <a:ext uri="{FF2B5EF4-FFF2-40B4-BE49-F238E27FC236}">
                <a16:creationId xmlns:a16="http://schemas.microsoft.com/office/drawing/2014/main" id="{C4891A27-A4BD-486E-97BD-84BBADFFDB5F}"/>
              </a:ext>
            </a:extLst>
          </p:cNvPr>
          <p:cNvSpPr txBox="1">
            <a:spLocks noChangeArrowheads="1"/>
          </p:cNvSpPr>
          <p:nvPr/>
        </p:nvSpPr>
        <p:spPr bwMode="auto">
          <a:xfrm>
            <a:off x="1905000" y="1985964"/>
            <a:ext cx="838200" cy="376237"/>
          </a:xfrm>
          <a:prstGeom prst="rect">
            <a:avLst/>
          </a:prstGeom>
          <a:solidFill>
            <a:schemeClr val="hlink"/>
          </a:solidFill>
          <a:ln w="9525" algn="ctr">
            <a:solidFill>
              <a:srgbClr val="EB641B"/>
            </a:solidFill>
            <a:miter lim="800000"/>
            <a:headEnd/>
            <a:tailEnd/>
          </a:ln>
          <a:effectLst>
            <a:outerShdw dist="38100" dir="5400000" rotWithShape="0">
              <a:srgbClr val="000000">
                <a:alpha val="34999"/>
              </a:srgbClr>
            </a:outerShdw>
          </a:effectLst>
        </p:spPr>
        <p:txBody>
          <a:bodyPr>
            <a:spAutoFit/>
          </a:bodyPr>
          <a:lstStyle/>
          <a:p>
            <a:pPr algn="ctr">
              <a:buFont typeface="Arial" charset="0"/>
              <a:buNone/>
              <a:defRPr/>
            </a:pPr>
            <a:r>
              <a:rPr lang="en-US" altLang="zh-CN" dirty="0">
                <a:solidFill>
                  <a:srgbClr val="FFFF00"/>
                </a:solidFill>
                <a:latin typeface="微软雅黑" panose="020B0503020204020204" pitchFamily="34" charset="-122"/>
                <a:ea typeface="微软雅黑" panose="020B0503020204020204" pitchFamily="34" charset="-122"/>
              </a:rPr>
              <a:t>SaaS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70AFF5D2-023A-49EC-9E05-02CDE4228DD9}"/>
              </a:ext>
            </a:extLst>
          </p:cNvPr>
          <p:cNvSpPr>
            <a:spLocks noGrp="1" noChangeArrowheads="1"/>
          </p:cNvSpPr>
          <p:nvPr>
            <p:ph idx="1"/>
          </p:nvPr>
        </p:nvSpPr>
        <p:spPr/>
        <p:txBody>
          <a:bodyPr/>
          <a:lstStyle/>
          <a:p>
            <a:r>
              <a:rPr lang="zh-CN" altLang="en-US" sz="2000"/>
              <a:t>云计算关键技术包括：虚拟化、分布式存储、分布式计算、多租户等</a:t>
            </a:r>
          </a:p>
        </p:txBody>
      </p:sp>
      <p:sp>
        <p:nvSpPr>
          <p:cNvPr id="31746" name="Rectangle 2">
            <a:extLst>
              <a:ext uri="{FF2B5EF4-FFF2-40B4-BE49-F238E27FC236}">
                <a16:creationId xmlns:a16="http://schemas.microsoft.com/office/drawing/2014/main" id="{503366F5-0D7C-4A83-8B35-E885E6E6799B}"/>
              </a:ext>
            </a:extLst>
          </p:cNvPr>
          <p:cNvSpPr>
            <a:spLocks noGrp="1" noChangeArrowheads="1"/>
          </p:cNvSpPr>
          <p:nvPr>
            <p:ph type="title"/>
          </p:nvPr>
        </p:nvSpPr>
        <p:spPr>
          <a:ln/>
        </p:spPr>
        <p:txBody>
          <a:bodyPr/>
          <a:lstStyle/>
          <a:p>
            <a:r>
              <a:rPr lang="zh-CN" altLang="en-US" dirty="0"/>
              <a:t>1.8.1 云计算</a:t>
            </a:r>
          </a:p>
        </p:txBody>
      </p:sp>
      <p:pic>
        <p:nvPicPr>
          <p:cNvPr id="31748" name="Picture 5">
            <a:extLst>
              <a:ext uri="{FF2B5EF4-FFF2-40B4-BE49-F238E27FC236}">
                <a16:creationId xmlns:a16="http://schemas.microsoft.com/office/drawing/2014/main" id="{11105AB5-EF02-4884-8B38-6B6795924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73" r="8873"/>
          <a:stretch>
            <a:fillRect/>
          </a:stretch>
        </p:blipFill>
        <p:spPr bwMode="auto">
          <a:xfrm>
            <a:off x="3505200" y="2438401"/>
            <a:ext cx="5181600"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7">
            <a:extLst>
              <a:ext uri="{FF2B5EF4-FFF2-40B4-BE49-F238E27FC236}">
                <a16:creationId xmlns:a16="http://schemas.microsoft.com/office/drawing/2014/main" id="{9FFEA946-2E1D-4AB6-9808-4BAE6EAD7482}"/>
              </a:ext>
            </a:extLst>
          </p:cNvPr>
          <p:cNvSpPr>
            <a:spLocks noChangeArrowheads="1"/>
          </p:cNvSpPr>
          <p:nvPr/>
        </p:nvSpPr>
        <p:spPr bwMode="auto">
          <a:xfrm>
            <a:off x="838338" y="1166705"/>
            <a:ext cx="2077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zh-CN" altLang="en-US" b="1" dirty="0">
                <a:solidFill>
                  <a:srgbClr val="002060"/>
                </a:solidFill>
                <a:latin typeface="微软雅黑" panose="020B0503020204020204" pitchFamily="34" charset="-122"/>
                <a:ea typeface="微软雅黑" panose="020B0503020204020204" pitchFamily="34" charset="-122"/>
              </a:rPr>
              <a:t>云计算关键技术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34CD72F0-764F-4CF1-A5D1-DA786F53C5A5}"/>
              </a:ext>
            </a:extLst>
          </p:cNvPr>
          <p:cNvSpPr>
            <a:spLocks noGrp="1" noChangeArrowheads="1"/>
          </p:cNvSpPr>
          <p:nvPr>
            <p:ph idx="1"/>
          </p:nvPr>
        </p:nvSpPr>
        <p:spPr/>
        <p:txBody>
          <a:bodyPr/>
          <a:lstStyle/>
          <a:p>
            <a:r>
              <a:rPr lang="zh-CN" altLang="en-US" sz="2000"/>
              <a:t>云计算数据中心是一整套复杂的设施，包括刀片服务器、宽带网络连接、环境控制设备、监控设备以及各种安全装置等</a:t>
            </a:r>
          </a:p>
          <a:p>
            <a:r>
              <a:rPr lang="zh-CN" altLang="en-US" sz="2000"/>
              <a:t>数据中心是云计算的重要载体，为云计算提供计算、存储、带宽等各种硬件资源，为各种平台和应用提供运行支撑环境</a:t>
            </a:r>
            <a:endParaRPr lang="en-US" altLang="zh-CN" sz="2000"/>
          </a:p>
          <a:p>
            <a:r>
              <a:rPr lang="zh-CN" altLang="en-US" sz="2000"/>
              <a:t>全国各地推进数据中心建设</a:t>
            </a:r>
          </a:p>
        </p:txBody>
      </p:sp>
      <p:sp>
        <p:nvSpPr>
          <p:cNvPr id="32770" name="Rectangle 2">
            <a:extLst>
              <a:ext uri="{FF2B5EF4-FFF2-40B4-BE49-F238E27FC236}">
                <a16:creationId xmlns:a16="http://schemas.microsoft.com/office/drawing/2014/main" id="{AE70450F-2956-4FD1-ACFE-0B6A782EAA1A}"/>
              </a:ext>
            </a:extLst>
          </p:cNvPr>
          <p:cNvSpPr>
            <a:spLocks noGrp="1" noChangeArrowheads="1"/>
          </p:cNvSpPr>
          <p:nvPr>
            <p:ph type="title"/>
          </p:nvPr>
        </p:nvSpPr>
        <p:spPr>
          <a:ln/>
        </p:spPr>
        <p:txBody>
          <a:bodyPr/>
          <a:lstStyle/>
          <a:p>
            <a:r>
              <a:rPr lang="en-US" altLang="zh-CN"/>
              <a:t>1.8</a:t>
            </a:r>
            <a:r>
              <a:rPr lang="zh-CN" altLang="en-US"/>
              <a:t>.1云计算</a:t>
            </a:r>
          </a:p>
        </p:txBody>
      </p:sp>
      <p:sp>
        <p:nvSpPr>
          <p:cNvPr id="32772" name="Rectangle 6">
            <a:extLst>
              <a:ext uri="{FF2B5EF4-FFF2-40B4-BE49-F238E27FC236}">
                <a16:creationId xmlns:a16="http://schemas.microsoft.com/office/drawing/2014/main" id="{E0DDA099-42F3-4DAD-BFF9-8F049AA75C95}"/>
              </a:ext>
            </a:extLst>
          </p:cNvPr>
          <p:cNvSpPr>
            <a:spLocks noChangeArrowheads="1"/>
          </p:cNvSpPr>
          <p:nvPr/>
        </p:nvSpPr>
        <p:spPr bwMode="auto">
          <a:xfrm>
            <a:off x="527050" y="1168390"/>
            <a:ext cx="2077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zh-CN" altLang="en-US" b="1" dirty="0">
                <a:solidFill>
                  <a:srgbClr val="002060"/>
                </a:solidFill>
                <a:latin typeface="微软雅黑" panose="020B0503020204020204" pitchFamily="34" charset="-122"/>
                <a:ea typeface="微软雅黑" panose="020B0503020204020204" pitchFamily="34" charset="-122"/>
              </a:rPr>
              <a:t>云计算数据中心</a:t>
            </a:r>
          </a:p>
        </p:txBody>
      </p:sp>
      <p:pic>
        <p:nvPicPr>
          <p:cNvPr id="32773" name="Picture 6" descr="c:\users\lenovo\appdata\roaming\360se6\User Data\temp\1712963_1.jpg">
            <a:extLst>
              <a:ext uri="{FF2B5EF4-FFF2-40B4-BE49-F238E27FC236}">
                <a16:creationId xmlns:a16="http://schemas.microsoft.com/office/drawing/2014/main" id="{C047895F-E0D4-4AEA-A14D-671B57585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429000"/>
            <a:ext cx="56705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65A68F65-9E27-43CC-B5BF-D2CA471D46C6}"/>
              </a:ext>
            </a:extLst>
          </p:cNvPr>
          <p:cNvSpPr>
            <a:spLocks noGrp="1" noChangeArrowheads="1"/>
          </p:cNvSpPr>
          <p:nvPr>
            <p:ph idx="1"/>
          </p:nvPr>
        </p:nvSpPr>
        <p:spPr/>
        <p:txBody>
          <a:bodyPr/>
          <a:lstStyle/>
          <a:p>
            <a:pPr>
              <a:lnSpc>
                <a:spcPct val="80000"/>
              </a:lnSpc>
            </a:pPr>
            <a:r>
              <a:rPr lang="zh-CN" altLang="en-US" sz="2000"/>
              <a:t>政务云上可以部署公共安全管理、容灾备份、城市管理、应急管理、智能交通、社会保障等应用，通过集约化建设、管理和运行，可以实现信息资源整合和政务资源共享，推动政务管理创新，加快向服务型政府转型</a:t>
            </a:r>
          </a:p>
          <a:p>
            <a:pPr>
              <a:lnSpc>
                <a:spcPct val="80000"/>
              </a:lnSpc>
            </a:pPr>
            <a:r>
              <a:rPr lang="zh-CN" altLang="en-US" sz="2000"/>
              <a:t>教育云可以有效整合幼儿教育、中小学教育、高等教育以及继续教育等优质教育资源，逐步实现教育信息共享、教育资源共享及教育资源深度挖掘等目标</a:t>
            </a:r>
          </a:p>
          <a:p>
            <a:pPr>
              <a:lnSpc>
                <a:spcPct val="80000"/>
              </a:lnSpc>
            </a:pPr>
            <a:r>
              <a:rPr lang="zh-CN" altLang="en-US" sz="2000"/>
              <a:t>中小企业云能够让企业以低廉的成本建立财务、供应链、客户关系等管理应用系统，大大降低企业信息化门槛，迅速提升企业信息化水平，增强企业市场竞争力</a:t>
            </a:r>
          </a:p>
          <a:p>
            <a:pPr>
              <a:lnSpc>
                <a:spcPct val="80000"/>
              </a:lnSpc>
            </a:pPr>
            <a:r>
              <a:rPr lang="zh-CN" altLang="en-US" sz="2000"/>
              <a:t>医疗云可以推动医院与医院、医院与社区、医院与急救中心、医院与家庭之间的服务共享，并形成一套全新的医疗健康服务系统，从而有效地提高医疗保健的质量</a:t>
            </a:r>
          </a:p>
        </p:txBody>
      </p:sp>
      <p:sp>
        <p:nvSpPr>
          <p:cNvPr id="35842" name="Rectangle 2">
            <a:extLst>
              <a:ext uri="{FF2B5EF4-FFF2-40B4-BE49-F238E27FC236}">
                <a16:creationId xmlns:a16="http://schemas.microsoft.com/office/drawing/2014/main" id="{EBBD3B3D-35FE-490E-848D-8ACD246D041D}"/>
              </a:ext>
            </a:extLst>
          </p:cNvPr>
          <p:cNvSpPr>
            <a:spLocks noGrp="1" noChangeArrowheads="1"/>
          </p:cNvSpPr>
          <p:nvPr>
            <p:ph type="title"/>
          </p:nvPr>
        </p:nvSpPr>
        <p:spPr>
          <a:ln/>
        </p:spPr>
        <p:txBody>
          <a:bodyPr/>
          <a:lstStyle/>
          <a:p>
            <a:r>
              <a:rPr lang="zh-CN" altLang="en-US"/>
              <a:t>1.8.1云计算</a:t>
            </a:r>
          </a:p>
        </p:txBody>
      </p:sp>
      <p:sp>
        <p:nvSpPr>
          <p:cNvPr id="35844" name="Rectangle 5">
            <a:extLst>
              <a:ext uri="{FF2B5EF4-FFF2-40B4-BE49-F238E27FC236}">
                <a16:creationId xmlns:a16="http://schemas.microsoft.com/office/drawing/2014/main" id="{F36E3DEE-8DE4-468C-8EB2-D065773B7C06}"/>
              </a:ext>
            </a:extLst>
          </p:cNvPr>
          <p:cNvSpPr>
            <a:spLocks noChangeArrowheads="1"/>
          </p:cNvSpPr>
          <p:nvPr/>
        </p:nvSpPr>
        <p:spPr bwMode="auto">
          <a:xfrm>
            <a:off x="527051" y="1074078"/>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4. </a:t>
            </a:r>
            <a:r>
              <a:rPr lang="zh-CN" altLang="en-US" b="1" dirty="0">
                <a:solidFill>
                  <a:srgbClr val="002060"/>
                </a:solidFill>
                <a:latin typeface="微软雅黑" panose="020B0503020204020204" pitchFamily="34" charset="-122"/>
                <a:ea typeface="微软雅黑" panose="020B0503020204020204" pitchFamily="34" charset="-122"/>
              </a:rPr>
              <a:t>云计算应用</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3">
            <a:extLst>
              <a:ext uri="{FF2B5EF4-FFF2-40B4-BE49-F238E27FC236}">
                <a16:creationId xmlns:a16="http://schemas.microsoft.com/office/drawing/2014/main" id="{8BB6AE91-F775-485D-81DF-A15F231E8703}"/>
              </a:ext>
            </a:extLst>
          </p:cNvPr>
          <p:cNvSpPr>
            <a:spLocks noGrp="1" noChangeArrowheads="1"/>
          </p:cNvSpPr>
          <p:nvPr>
            <p:ph idx="1"/>
          </p:nvPr>
        </p:nvSpPr>
        <p:spPr/>
        <p:txBody>
          <a:bodyPr/>
          <a:lstStyle/>
          <a:p>
            <a:r>
              <a:rPr lang="zh-CN" altLang="en-US" sz="2000" dirty="0"/>
              <a:t> 云计算产业作为战略性新兴产业，近些年得到了迅速发展，形成了成熟的产业链结构，产业涵盖硬件与设备制造、基础设施运营、软件与解决方案供应商、基础设施即服务（</a:t>
            </a:r>
            <a:r>
              <a:rPr lang="en-US" altLang="zh-CN" sz="2000" dirty="0"/>
              <a:t>IaaS</a:t>
            </a:r>
            <a:r>
              <a:rPr lang="zh-CN" altLang="en-US" sz="2000" dirty="0"/>
              <a:t>）、平台即服务（</a:t>
            </a:r>
            <a:r>
              <a:rPr lang="en-US" altLang="zh-CN" sz="2000" dirty="0"/>
              <a:t>PaaS</a:t>
            </a:r>
            <a:r>
              <a:rPr lang="zh-CN" altLang="en-US" sz="2000" dirty="0"/>
              <a:t>）、软件即服务（</a:t>
            </a:r>
            <a:r>
              <a:rPr lang="en-US" altLang="zh-CN" sz="2000" dirty="0"/>
              <a:t>SaaS</a:t>
            </a:r>
            <a:r>
              <a:rPr lang="zh-CN" altLang="en-US" sz="2000" dirty="0"/>
              <a:t>）、终端设备、云安全、云计算交付</a:t>
            </a:r>
            <a:r>
              <a:rPr lang="en-US" altLang="zh-CN" sz="2000" dirty="0"/>
              <a:t>/</a:t>
            </a:r>
            <a:r>
              <a:rPr lang="zh-CN" altLang="en-US" sz="2000" dirty="0"/>
              <a:t>咨询</a:t>
            </a:r>
            <a:r>
              <a:rPr lang="en-US" altLang="zh-CN" sz="2000" dirty="0"/>
              <a:t>/</a:t>
            </a:r>
            <a:r>
              <a:rPr lang="zh-CN" altLang="en-US" sz="2000" dirty="0"/>
              <a:t>认证等环节</a:t>
            </a:r>
          </a:p>
        </p:txBody>
      </p:sp>
      <p:pic>
        <p:nvPicPr>
          <p:cNvPr id="36866" name="Picture 7">
            <a:extLst>
              <a:ext uri="{FF2B5EF4-FFF2-40B4-BE49-F238E27FC236}">
                <a16:creationId xmlns:a16="http://schemas.microsoft.com/office/drawing/2014/main" id="{7E5728C4-632D-4278-A8C3-A00AFAECB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008314"/>
            <a:ext cx="6877050" cy="316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a:extLst>
              <a:ext uri="{FF2B5EF4-FFF2-40B4-BE49-F238E27FC236}">
                <a16:creationId xmlns:a16="http://schemas.microsoft.com/office/drawing/2014/main" id="{47856275-B363-4DBB-AF96-9164C9E3921E}"/>
              </a:ext>
            </a:extLst>
          </p:cNvPr>
          <p:cNvSpPr>
            <a:spLocks noGrp="1" noChangeArrowheads="1"/>
          </p:cNvSpPr>
          <p:nvPr>
            <p:ph type="title"/>
          </p:nvPr>
        </p:nvSpPr>
        <p:spPr>
          <a:ln/>
        </p:spPr>
        <p:txBody>
          <a:bodyPr/>
          <a:lstStyle/>
          <a:p>
            <a:r>
              <a:rPr lang="zh-CN" altLang="en-US" dirty="0"/>
              <a:t>1.8.1 云计算</a:t>
            </a:r>
          </a:p>
        </p:txBody>
      </p:sp>
      <p:sp>
        <p:nvSpPr>
          <p:cNvPr id="36869" name="Text Box 5">
            <a:extLst>
              <a:ext uri="{FF2B5EF4-FFF2-40B4-BE49-F238E27FC236}">
                <a16:creationId xmlns:a16="http://schemas.microsoft.com/office/drawing/2014/main" id="{79348718-B01E-44C4-A343-3EE1D78E5A7A}"/>
              </a:ext>
            </a:extLst>
          </p:cNvPr>
          <p:cNvSpPr txBox="1">
            <a:spLocks noChangeArrowheads="1"/>
          </p:cNvSpPr>
          <p:nvPr/>
        </p:nvSpPr>
        <p:spPr bwMode="auto">
          <a:xfrm>
            <a:off x="4953000" y="6186488"/>
            <a:ext cx="2743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2060"/>
                </a:solidFill>
                <a:latin typeface="微软雅黑" panose="020B0503020204020204" pitchFamily="34" charset="-122"/>
                <a:ea typeface="微软雅黑" panose="020B0503020204020204" pitchFamily="34" charset="-122"/>
              </a:rPr>
              <a:t>图</a:t>
            </a:r>
            <a:r>
              <a:rPr lang="en-US" altLang="zh-CN" dirty="0">
                <a:solidFill>
                  <a:srgbClr val="002060"/>
                </a:solidFill>
                <a:latin typeface="微软雅黑" panose="020B0503020204020204" pitchFamily="34" charset="-122"/>
                <a:ea typeface="微软雅黑" panose="020B0503020204020204" pitchFamily="34" charset="-122"/>
              </a:rPr>
              <a:t>1-8 </a:t>
            </a:r>
            <a:r>
              <a:rPr lang="zh-CN" altLang="en-US" dirty="0">
                <a:solidFill>
                  <a:srgbClr val="002060"/>
                </a:solidFill>
                <a:latin typeface="微软雅黑" panose="020B0503020204020204" pitchFamily="34" charset="-122"/>
                <a:ea typeface="微软雅黑" panose="020B0503020204020204" pitchFamily="34" charset="-122"/>
              </a:rPr>
              <a:t> 云计算产业链</a:t>
            </a:r>
          </a:p>
        </p:txBody>
      </p:sp>
      <p:sp>
        <p:nvSpPr>
          <p:cNvPr id="36870" name="Rectangle 6">
            <a:extLst>
              <a:ext uri="{FF2B5EF4-FFF2-40B4-BE49-F238E27FC236}">
                <a16:creationId xmlns:a16="http://schemas.microsoft.com/office/drawing/2014/main" id="{CAA1F135-328B-4481-B8F3-1F7CE2DDBFEA}"/>
              </a:ext>
            </a:extLst>
          </p:cNvPr>
          <p:cNvSpPr>
            <a:spLocks noChangeArrowheads="1"/>
          </p:cNvSpPr>
          <p:nvPr/>
        </p:nvSpPr>
        <p:spPr bwMode="auto">
          <a:xfrm>
            <a:off x="524803" y="1150410"/>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5. </a:t>
            </a:r>
            <a:r>
              <a:rPr lang="zh-CN" altLang="en-US" b="1" dirty="0">
                <a:solidFill>
                  <a:srgbClr val="002060"/>
                </a:solidFill>
                <a:latin typeface="微软雅黑" panose="020B0503020204020204" pitchFamily="34" charset="-122"/>
                <a:ea typeface="微软雅黑" panose="020B0503020204020204" pitchFamily="34" charset="-122"/>
              </a:rPr>
              <a:t>云计算产业</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4758412B-B143-49C5-9E85-1AEA1B9F0C31}"/>
              </a:ext>
            </a:extLst>
          </p:cNvPr>
          <p:cNvSpPr>
            <a:spLocks noGrp="1" noChangeArrowheads="1"/>
          </p:cNvSpPr>
          <p:nvPr>
            <p:ph idx="1"/>
          </p:nvPr>
        </p:nvSpPr>
        <p:spPr/>
        <p:txBody>
          <a:bodyPr/>
          <a:lstStyle/>
          <a:p>
            <a:r>
              <a:rPr lang="zh-CN" altLang="en-US" sz="2000"/>
              <a:t>根据</a:t>
            </a:r>
            <a:r>
              <a:rPr lang="en-US" altLang="zh-CN" sz="2000"/>
              <a:t>IBM</a:t>
            </a:r>
            <a:r>
              <a:rPr lang="zh-CN" altLang="en-US" sz="2000"/>
              <a:t>前首席执行官郭士纳的观点，</a:t>
            </a:r>
            <a:r>
              <a:rPr lang="en-US" altLang="zh-CN" sz="2000"/>
              <a:t>IT</a:t>
            </a:r>
            <a:r>
              <a:rPr lang="zh-CN" altLang="en-US" sz="2000"/>
              <a:t>领域每隔十五年就会迎来一次重大变革</a:t>
            </a:r>
          </a:p>
        </p:txBody>
      </p:sp>
      <p:sp>
        <p:nvSpPr>
          <p:cNvPr id="6146" name="Rectangle 2">
            <a:extLst>
              <a:ext uri="{FF2B5EF4-FFF2-40B4-BE49-F238E27FC236}">
                <a16:creationId xmlns:a16="http://schemas.microsoft.com/office/drawing/2014/main" id="{05BA6C67-28D2-4411-8EF0-B9FAE32C186E}"/>
              </a:ext>
            </a:extLst>
          </p:cNvPr>
          <p:cNvSpPr>
            <a:spLocks noGrp="1" noChangeArrowheads="1"/>
          </p:cNvSpPr>
          <p:nvPr>
            <p:ph type="title"/>
          </p:nvPr>
        </p:nvSpPr>
        <p:spPr>
          <a:ln/>
        </p:spPr>
        <p:txBody>
          <a:bodyPr/>
          <a:lstStyle/>
          <a:p>
            <a:r>
              <a:rPr lang="en-US" altLang="zh-CN"/>
              <a:t>1.1.1</a:t>
            </a:r>
            <a:r>
              <a:rPr lang="zh-CN" altLang="en-US"/>
              <a:t>第三次信息化浪潮</a:t>
            </a:r>
          </a:p>
        </p:txBody>
      </p:sp>
      <p:graphicFrame>
        <p:nvGraphicFramePr>
          <p:cNvPr id="6149" name="Group 5">
            <a:extLst>
              <a:ext uri="{FF2B5EF4-FFF2-40B4-BE49-F238E27FC236}">
                <a16:creationId xmlns:a16="http://schemas.microsoft.com/office/drawing/2014/main" id="{A15EBF8A-A5A5-407B-A8E7-A8B1C7FC1BEB}"/>
              </a:ext>
            </a:extLst>
          </p:cNvPr>
          <p:cNvGraphicFramePr>
            <a:graphicFrameLocks noGrp="1"/>
          </p:cNvGraphicFramePr>
          <p:nvPr>
            <p:extLst>
              <p:ext uri="{D42A27DB-BD31-4B8C-83A1-F6EECF244321}">
                <p14:modId xmlns:p14="http://schemas.microsoft.com/office/powerpoint/2010/main" val="3093580899"/>
              </p:ext>
            </p:extLst>
          </p:nvPr>
        </p:nvGraphicFramePr>
        <p:xfrm>
          <a:off x="2286000" y="2514601"/>
          <a:ext cx="7848600" cy="3660776"/>
        </p:xfrm>
        <a:graphic>
          <a:graphicData uri="http://schemas.openxmlformats.org/drawingml/2006/table">
            <a:tbl>
              <a:tblPr/>
              <a:tblGrid>
                <a:gridCol w="1422400">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503363">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2246312">
                  <a:extLst>
                    <a:ext uri="{9D8B030D-6E8A-4147-A177-3AD203B41FA5}">
                      <a16:colId xmlns:a16="http://schemas.microsoft.com/office/drawing/2014/main" val="20004"/>
                    </a:ext>
                  </a:extLst>
                </a:gridCol>
              </a:tblGrid>
              <a:tr h="3921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信息化浪潮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发生时间</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标志</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解决问题</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zh-CN" altLang="en-US" sz="18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代表企业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10604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第一次浪潮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1980年前后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个人计算机</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信息处理</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Intel、AMD、IBM、苹果、微软、联想、戴尔、惠普等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01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第二次浪潮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1995年前后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互联网</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信息传输</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雅虎、谷歌、阿里巴巴、百度、腾讯等</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3065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第三次浪潮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2010年前后</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物联网、云计算和大数据</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a:ln>
                            <a:noFill/>
                          </a:ln>
                          <a:solidFill>
                            <a:srgbClr val="002060"/>
                          </a:solidFill>
                          <a:effectLst/>
                          <a:latin typeface="微软雅黑" panose="020B0503020204020204" pitchFamily="34" charset="-122"/>
                          <a:ea typeface="微软雅黑" panose="020B0503020204020204" pitchFamily="34" charset="-122"/>
                        </a:rPr>
                        <a:t>信息爆炸</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zh-CN" altLang="en-US" sz="1800" b="0" i="0" u="none" strike="noStrike" cap="none" normalizeH="0" baseline="0" dirty="0">
                          <a:ln>
                            <a:noFill/>
                          </a:ln>
                          <a:solidFill>
                            <a:srgbClr val="002060"/>
                          </a:solidFill>
                          <a:effectLst/>
                          <a:latin typeface="微软雅黑" panose="020B0503020204020204" pitchFamily="34" charset="-122"/>
                          <a:ea typeface="微软雅黑" panose="020B0503020204020204" pitchFamily="34" charset="-122"/>
                        </a:rPr>
                        <a:t>将涌现出一批新的市场标杆企业</a:t>
                      </a:r>
                    </a:p>
                  </a:txBody>
                  <a:tcPr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bl>
          </a:graphicData>
        </a:graphic>
      </p:graphicFrame>
      <p:sp>
        <p:nvSpPr>
          <p:cNvPr id="6180" name="Text Box 75">
            <a:extLst>
              <a:ext uri="{FF2B5EF4-FFF2-40B4-BE49-F238E27FC236}">
                <a16:creationId xmlns:a16="http://schemas.microsoft.com/office/drawing/2014/main" id="{3ED467D2-B039-4A19-9FBC-96F192829E51}"/>
              </a:ext>
            </a:extLst>
          </p:cNvPr>
          <p:cNvSpPr txBox="1">
            <a:spLocks noChangeArrowheads="1"/>
          </p:cNvSpPr>
          <p:nvPr/>
        </p:nvSpPr>
        <p:spPr bwMode="auto">
          <a:xfrm>
            <a:off x="4725194" y="6299638"/>
            <a:ext cx="2970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2060"/>
                </a:solidFill>
                <a:latin typeface="微软雅黑" panose="020B0503020204020204" pitchFamily="34" charset="-122"/>
                <a:ea typeface="微软雅黑" panose="020B0503020204020204" pitchFamily="34" charset="-122"/>
              </a:rPr>
              <a:t>表1-1 三次信息化浪潮</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AEBBA595-587C-4DE5-9814-390EE78E8F4D}"/>
              </a:ext>
            </a:extLst>
          </p:cNvPr>
          <p:cNvSpPr>
            <a:spLocks noGrp="1" noChangeArrowheads="1"/>
          </p:cNvSpPr>
          <p:nvPr>
            <p:ph idx="1"/>
          </p:nvPr>
        </p:nvSpPr>
        <p:spPr/>
        <p:txBody>
          <a:bodyPr/>
          <a:lstStyle/>
          <a:p>
            <a:r>
              <a:rPr lang="zh-CN" altLang="en-US" sz="2000"/>
              <a:t>物联网是物物相连的互联网，是互联网的延伸，它利用局部网络或互联网等通信技术把传感器、控制器、机器、人员和物等通过新的方式联在一起，形成人与物、物与物相联，实现信息化和远程管理控制</a:t>
            </a:r>
          </a:p>
        </p:txBody>
      </p:sp>
      <p:sp>
        <p:nvSpPr>
          <p:cNvPr id="37890" name="Rectangle 2">
            <a:extLst>
              <a:ext uri="{FF2B5EF4-FFF2-40B4-BE49-F238E27FC236}">
                <a16:creationId xmlns:a16="http://schemas.microsoft.com/office/drawing/2014/main" id="{7C1EF48F-4DB1-4704-9741-1C9221478D78}"/>
              </a:ext>
            </a:extLst>
          </p:cNvPr>
          <p:cNvSpPr>
            <a:spLocks noGrp="1" noChangeArrowheads="1"/>
          </p:cNvSpPr>
          <p:nvPr>
            <p:ph type="title"/>
          </p:nvPr>
        </p:nvSpPr>
        <p:spPr>
          <a:ln/>
        </p:spPr>
        <p:txBody>
          <a:bodyPr/>
          <a:lstStyle/>
          <a:p>
            <a:r>
              <a:rPr lang="zh-CN" altLang="en-US" dirty="0"/>
              <a:t>1.8.2 物联网</a:t>
            </a:r>
          </a:p>
        </p:txBody>
      </p:sp>
      <p:sp>
        <p:nvSpPr>
          <p:cNvPr id="37892" name="Rectangle 5">
            <a:extLst>
              <a:ext uri="{FF2B5EF4-FFF2-40B4-BE49-F238E27FC236}">
                <a16:creationId xmlns:a16="http://schemas.microsoft.com/office/drawing/2014/main" id="{FC51E76F-0DC9-44FD-972A-C1BE73E8BCAD}"/>
              </a:ext>
            </a:extLst>
          </p:cNvPr>
          <p:cNvSpPr>
            <a:spLocks noChangeArrowheads="1"/>
          </p:cNvSpPr>
          <p:nvPr/>
        </p:nvSpPr>
        <p:spPr bwMode="auto">
          <a:xfrm>
            <a:off x="527050" y="1095797"/>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zh-CN" altLang="en-US" b="1" dirty="0">
                <a:solidFill>
                  <a:srgbClr val="002060"/>
                </a:solidFill>
                <a:latin typeface="微软雅黑" panose="020B0503020204020204" pitchFamily="34" charset="-122"/>
                <a:ea typeface="微软雅黑" panose="020B0503020204020204" pitchFamily="34" charset="-122"/>
              </a:rPr>
              <a:t>物联网概念</a:t>
            </a:r>
          </a:p>
        </p:txBody>
      </p:sp>
      <p:sp>
        <p:nvSpPr>
          <p:cNvPr id="37893" name="Rectangle 7">
            <a:extLst>
              <a:ext uri="{FF2B5EF4-FFF2-40B4-BE49-F238E27FC236}">
                <a16:creationId xmlns:a16="http://schemas.microsoft.com/office/drawing/2014/main" id="{FD0C321F-D801-498E-B80D-8EE8B920B78B}"/>
              </a:ext>
            </a:extLst>
          </p:cNvPr>
          <p:cNvSpPr>
            <a:spLocks noChangeArrowheads="1"/>
          </p:cNvSpPr>
          <p:nvPr/>
        </p:nvSpPr>
        <p:spPr bwMode="auto">
          <a:xfrm>
            <a:off x="4876800" y="6261378"/>
            <a:ext cx="2537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2060"/>
                </a:solidFill>
                <a:latin typeface="微软雅黑" panose="020B0503020204020204" pitchFamily="34" charset="-122"/>
                <a:ea typeface="微软雅黑" panose="020B0503020204020204" pitchFamily="34" charset="-122"/>
              </a:rPr>
              <a:t>图</a:t>
            </a:r>
            <a:r>
              <a:rPr lang="en-US" altLang="zh-CN" dirty="0">
                <a:solidFill>
                  <a:srgbClr val="002060"/>
                </a:solidFill>
                <a:latin typeface="微软雅黑" panose="020B0503020204020204" pitchFamily="34" charset="-122"/>
                <a:ea typeface="微软雅黑" panose="020B0503020204020204" pitchFamily="34" charset="-122"/>
              </a:rPr>
              <a:t>1-9 </a:t>
            </a:r>
            <a:r>
              <a:rPr lang="zh-CN" altLang="en-US" dirty="0">
                <a:solidFill>
                  <a:srgbClr val="002060"/>
                </a:solidFill>
                <a:latin typeface="微软雅黑" panose="020B0503020204020204" pitchFamily="34" charset="-122"/>
                <a:ea typeface="微软雅黑" panose="020B0503020204020204" pitchFamily="34" charset="-122"/>
              </a:rPr>
              <a:t>物联网体系架构 </a:t>
            </a:r>
          </a:p>
        </p:txBody>
      </p:sp>
      <p:pic>
        <p:nvPicPr>
          <p:cNvPr id="37894" name="Picture 8">
            <a:extLst>
              <a:ext uri="{FF2B5EF4-FFF2-40B4-BE49-F238E27FC236}">
                <a16:creationId xmlns:a16="http://schemas.microsoft.com/office/drawing/2014/main" id="{C01AE491-8096-4B85-AD84-9FCBB0A49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93976"/>
            <a:ext cx="5181600"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F510368D-A617-4106-A261-4EE73CD2AFC4}"/>
              </a:ext>
            </a:extLst>
          </p:cNvPr>
          <p:cNvSpPr>
            <a:spLocks noGrp="1" noChangeArrowheads="1"/>
          </p:cNvSpPr>
          <p:nvPr>
            <p:ph idx="1"/>
          </p:nvPr>
        </p:nvSpPr>
        <p:spPr/>
        <p:txBody>
          <a:bodyPr/>
          <a:lstStyle/>
          <a:p>
            <a:r>
              <a:rPr lang="zh-CN" altLang="en-US" sz="2000"/>
              <a:t>物联网中的关键技术包括识别和感知技术（二维码、</a:t>
            </a:r>
            <a:r>
              <a:rPr lang="en-US" altLang="zh-CN" sz="2000"/>
              <a:t>RFID</a:t>
            </a:r>
            <a:r>
              <a:rPr lang="zh-CN" altLang="en-US" sz="2000"/>
              <a:t>、传感器等）、网络与通信技术、数据挖掘与融合技术等</a:t>
            </a:r>
          </a:p>
        </p:txBody>
      </p:sp>
      <p:sp>
        <p:nvSpPr>
          <p:cNvPr id="38914" name="Rectangle 2">
            <a:extLst>
              <a:ext uri="{FF2B5EF4-FFF2-40B4-BE49-F238E27FC236}">
                <a16:creationId xmlns:a16="http://schemas.microsoft.com/office/drawing/2014/main" id="{7BD8489A-97C4-4ED8-A5E8-A44E850B8FE7}"/>
              </a:ext>
            </a:extLst>
          </p:cNvPr>
          <p:cNvSpPr>
            <a:spLocks noGrp="1" noChangeArrowheads="1"/>
          </p:cNvSpPr>
          <p:nvPr>
            <p:ph type="title"/>
          </p:nvPr>
        </p:nvSpPr>
        <p:spPr>
          <a:ln/>
        </p:spPr>
        <p:txBody>
          <a:bodyPr/>
          <a:lstStyle/>
          <a:p>
            <a:r>
              <a:rPr lang="zh-CN" altLang="en-US" dirty="0"/>
              <a:t>1.8.2 物联网</a:t>
            </a:r>
          </a:p>
        </p:txBody>
      </p:sp>
      <p:sp>
        <p:nvSpPr>
          <p:cNvPr id="38916" name="Rectangle 5">
            <a:extLst>
              <a:ext uri="{FF2B5EF4-FFF2-40B4-BE49-F238E27FC236}">
                <a16:creationId xmlns:a16="http://schemas.microsoft.com/office/drawing/2014/main" id="{4B849750-7641-40D9-B829-89A036D93661}"/>
              </a:ext>
            </a:extLst>
          </p:cNvPr>
          <p:cNvSpPr>
            <a:spLocks noChangeArrowheads="1"/>
          </p:cNvSpPr>
          <p:nvPr/>
        </p:nvSpPr>
        <p:spPr bwMode="auto">
          <a:xfrm>
            <a:off x="527051" y="1160935"/>
            <a:ext cx="2077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2. </a:t>
            </a:r>
            <a:r>
              <a:rPr lang="zh-CN" altLang="en-US" b="1" dirty="0">
                <a:solidFill>
                  <a:srgbClr val="002060"/>
                </a:solidFill>
                <a:latin typeface="微软雅黑" panose="020B0503020204020204" pitchFamily="34" charset="-122"/>
                <a:ea typeface="微软雅黑" panose="020B0503020204020204" pitchFamily="34" charset="-122"/>
              </a:rPr>
              <a:t>物联网关键技术</a:t>
            </a:r>
          </a:p>
        </p:txBody>
      </p:sp>
      <p:grpSp>
        <p:nvGrpSpPr>
          <p:cNvPr id="38917" name="Group 6">
            <a:extLst>
              <a:ext uri="{FF2B5EF4-FFF2-40B4-BE49-F238E27FC236}">
                <a16:creationId xmlns:a16="http://schemas.microsoft.com/office/drawing/2014/main" id="{4768F387-F275-44CA-B5EF-D523E9BC92B3}"/>
              </a:ext>
            </a:extLst>
          </p:cNvPr>
          <p:cNvGrpSpPr>
            <a:grpSpLocks noChangeAspect="1"/>
          </p:cNvGrpSpPr>
          <p:nvPr/>
        </p:nvGrpSpPr>
        <p:grpSpPr bwMode="auto">
          <a:xfrm>
            <a:off x="2057400" y="2590800"/>
            <a:ext cx="2870200" cy="1371600"/>
            <a:chOff x="3097" y="11510"/>
            <a:chExt cx="3930" cy="1881"/>
          </a:xfrm>
        </p:grpSpPr>
        <p:sp>
          <p:nvSpPr>
            <p:cNvPr id="38926" name="AutoShape 7">
              <a:extLst>
                <a:ext uri="{FF2B5EF4-FFF2-40B4-BE49-F238E27FC236}">
                  <a16:creationId xmlns:a16="http://schemas.microsoft.com/office/drawing/2014/main" id="{50EBA5EF-4493-4FEA-8CB2-328D5648538E}"/>
                </a:ext>
              </a:extLst>
            </p:cNvPr>
            <p:cNvSpPr>
              <a:spLocks noChangeAspect="1" noChangeArrowheads="1"/>
            </p:cNvSpPr>
            <p:nvPr/>
          </p:nvSpPr>
          <p:spPr bwMode="auto">
            <a:xfrm>
              <a:off x="3097" y="11510"/>
              <a:ext cx="3930"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8927" name="Picture 8" descr="t01e14838c83024a682">
              <a:extLst>
                <a:ext uri="{FF2B5EF4-FFF2-40B4-BE49-F238E27FC236}">
                  <a16:creationId xmlns:a16="http://schemas.microsoft.com/office/drawing/2014/main" id="{BB6798B8-4123-4C07-BF5A-C5F69F420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 y="11510"/>
              <a:ext cx="1878" cy="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9" descr="7acb0a46f21fbe0981aca3076a600c338644ebf81a4c8d0f">
              <a:extLst>
                <a:ext uri="{FF2B5EF4-FFF2-40B4-BE49-F238E27FC236}">
                  <a16:creationId xmlns:a16="http://schemas.microsoft.com/office/drawing/2014/main" id="{56D20B17-0EB9-4AA0-B5BB-485D750BB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 y="11615"/>
              <a:ext cx="1774" cy="1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918" name="Group 11">
            <a:extLst>
              <a:ext uri="{FF2B5EF4-FFF2-40B4-BE49-F238E27FC236}">
                <a16:creationId xmlns:a16="http://schemas.microsoft.com/office/drawing/2014/main" id="{78D236C6-9603-47F4-A859-B697C09F8D37}"/>
              </a:ext>
            </a:extLst>
          </p:cNvPr>
          <p:cNvGrpSpPr>
            <a:grpSpLocks noChangeAspect="1"/>
          </p:cNvGrpSpPr>
          <p:nvPr/>
        </p:nvGrpSpPr>
        <p:grpSpPr bwMode="auto">
          <a:xfrm>
            <a:off x="5943600" y="2667000"/>
            <a:ext cx="4114800" cy="1271588"/>
            <a:chOff x="3097" y="588"/>
            <a:chExt cx="5635" cy="1744"/>
          </a:xfrm>
        </p:grpSpPr>
        <p:sp>
          <p:nvSpPr>
            <p:cNvPr id="38923" name="AutoShape 12">
              <a:extLst>
                <a:ext uri="{FF2B5EF4-FFF2-40B4-BE49-F238E27FC236}">
                  <a16:creationId xmlns:a16="http://schemas.microsoft.com/office/drawing/2014/main" id="{19775EB2-841B-4945-9403-EBEEB9C8B849}"/>
                </a:ext>
              </a:extLst>
            </p:cNvPr>
            <p:cNvSpPr>
              <a:spLocks noChangeAspect="1" noChangeArrowheads="1"/>
            </p:cNvSpPr>
            <p:nvPr/>
          </p:nvSpPr>
          <p:spPr bwMode="auto">
            <a:xfrm>
              <a:off x="3097" y="588"/>
              <a:ext cx="5635"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8924" name="Picture 13" descr="rfid">
              <a:extLst>
                <a:ext uri="{FF2B5EF4-FFF2-40B4-BE49-F238E27FC236}">
                  <a16:creationId xmlns:a16="http://schemas.microsoft.com/office/drawing/2014/main" id="{E5153291-8254-4ABD-8625-BB28286EF7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 y="588"/>
              <a:ext cx="2713"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14" descr="134054287">
              <a:extLst>
                <a:ext uri="{FF2B5EF4-FFF2-40B4-BE49-F238E27FC236}">
                  <a16:creationId xmlns:a16="http://schemas.microsoft.com/office/drawing/2014/main" id="{CC0D310E-41F6-430C-A049-D3A1115FB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7" y="588"/>
              <a:ext cx="2713"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919" name="Picture 15" descr="wpsB1">
            <a:extLst>
              <a:ext uri="{FF2B5EF4-FFF2-40B4-BE49-F238E27FC236}">
                <a16:creationId xmlns:a16="http://schemas.microsoft.com/office/drawing/2014/main" id="{49C6E959-9889-4A2C-8503-18C80D304C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1" y="4495801"/>
            <a:ext cx="50958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Rectangle 16">
            <a:extLst>
              <a:ext uri="{FF2B5EF4-FFF2-40B4-BE49-F238E27FC236}">
                <a16:creationId xmlns:a16="http://schemas.microsoft.com/office/drawing/2014/main" id="{D8E8238C-7E29-4C4F-B07E-F80739C268C2}"/>
              </a:ext>
            </a:extLst>
          </p:cNvPr>
          <p:cNvSpPr>
            <a:spLocks noChangeArrowheads="1"/>
          </p:cNvSpPr>
          <p:nvPr/>
        </p:nvSpPr>
        <p:spPr bwMode="auto">
          <a:xfrm>
            <a:off x="2362200" y="3961092"/>
            <a:ext cx="24416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solidFill>
                  <a:srgbClr val="002060"/>
                </a:solidFill>
                <a:latin typeface="微软雅黑" panose="020B0503020204020204" pitchFamily="34" charset="-122"/>
                <a:ea typeface="微软雅黑" panose="020B0503020204020204" pitchFamily="34" charset="-122"/>
              </a:rPr>
              <a:t>图</a:t>
            </a:r>
            <a:r>
              <a:rPr lang="en-US" altLang="zh-CN">
                <a:solidFill>
                  <a:srgbClr val="002060"/>
                </a:solidFill>
                <a:latin typeface="微软雅黑" panose="020B0503020204020204" pitchFamily="34" charset="-122"/>
                <a:ea typeface="微软雅黑" panose="020B0503020204020204" pitchFamily="34" charset="-122"/>
              </a:rPr>
              <a:t>1-10 </a:t>
            </a:r>
            <a:r>
              <a:rPr lang="zh-CN" altLang="en-US">
                <a:solidFill>
                  <a:srgbClr val="002060"/>
                </a:solidFill>
                <a:latin typeface="微软雅黑" panose="020B0503020204020204" pitchFamily="34" charset="-122"/>
                <a:ea typeface="微软雅黑" panose="020B0503020204020204" pitchFamily="34" charset="-122"/>
              </a:rPr>
              <a:t>矩阵式二维码 </a:t>
            </a:r>
          </a:p>
        </p:txBody>
      </p:sp>
      <p:sp>
        <p:nvSpPr>
          <p:cNvPr id="38921" name="Rectangle 17">
            <a:extLst>
              <a:ext uri="{FF2B5EF4-FFF2-40B4-BE49-F238E27FC236}">
                <a16:creationId xmlns:a16="http://schemas.microsoft.com/office/drawing/2014/main" id="{388D6FDA-F705-421C-8277-528ED11BBD01}"/>
              </a:ext>
            </a:extLst>
          </p:cNvPr>
          <p:cNvSpPr>
            <a:spLocks noChangeArrowheads="1"/>
          </p:cNvSpPr>
          <p:nvPr/>
        </p:nvSpPr>
        <p:spPr bwMode="auto">
          <a:xfrm>
            <a:off x="6477000" y="3961092"/>
            <a:ext cx="34211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solidFill>
                  <a:srgbClr val="002060"/>
                </a:solidFill>
                <a:latin typeface="微软雅黑" panose="020B0503020204020204" pitchFamily="34" charset="-122"/>
                <a:ea typeface="微软雅黑" panose="020B0503020204020204" pitchFamily="34" charset="-122"/>
              </a:rPr>
              <a:t>图</a:t>
            </a:r>
            <a:r>
              <a:rPr lang="en-US" altLang="zh-CN">
                <a:solidFill>
                  <a:srgbClr val="002060"/>
                </a:solidFill>
                <a:latin typeface="微软雅黑" panose="020B0503020204020204" pitchFamily="34" charset="-122"/>
                <a:ea typeface="微软雅黑" panose="020B0503020204020204" pitchFamily="34" charset="-122"/>
              </a:rPr>
              <a:t>1-11 </a:t>
            </a:r>
            <a:r>
              <a:rPr lang="zh-CN" altLang="en-US">
                <a:solidFill>
                  <a:srgbClr val="002060"/>
                </a:solidFill>
                <a:latin typeface="微软雅黑" panose="020B0503020204020204" pitchFamily="34" charset="-122"/>
                <a:ea typeface="微软雅黑" panose="020B0503020204020204" pitchFamily="34" charset="-122"/>
              </a:rPr>
              <a:t>采用</a:t>
            </a:r>
            <a:r>
              <a:rPr lang="en-US" altLang="zh-CN">
                <a:solidFill>
                  <a:srgbClr val="002060"/>
                </a:solidFill>
                <a:latin typeface="微软雅黑" panose="020B0503020204020204" pitchFamily="34" charset="-122"/>
                <a:ea typeface="微软雅黑" panose="020B0503020204020204" pitchFamily="34" charset="-122"/>
              </a:rPr>
              <a:t>RFID</a:t>
            </a:r>
            <a:r>
              <a:rPr lang="zh-CN" altLang="en-US">
                <a:solidFill>
                  <a:srgbClr val="002060"/>
                </a:solidFill>
                <a:latin typeface="微软雅黑" panose="020B0503020204020204" pitchFamily="34" charset="-122"/>
                <a:ea typeface="微软雅黑" panose="020B0503020204020204" pitchFamily="34" charset="-122"/>
              </a:rPr>
              <a:t>芯片的公交卡 </a:t>
            </a:r>
          </a:p>
        </p:txBody>
      </p:sp>
      <p:sp>
        <p:nvSpPr>
          <p:cNvPr id="38922" name="Rectangle 18">
            <a:extLst>
              <a:ext uri="{FF2B5EF4-FFF2-40B4-BE49-F238E27FC236}">
                <a16:creationId xmlns:a16="http://schemas.microsoft.com/office/drawing/2014/main" id="{778692F6-CE63-4572-8C74-994DF70957AF}"/>
              </a:ext>
            </a:extLst>
          </p:cNvPr>
          <p:cNvSpPr>
            <a:spLocks noChangeArrowheads="1"/>
          </p:cNvSpPr>
          <p:nvPr/>
        </p:nvSpPr>
        <p:spPr bwMode="auto">
          <a:xfrm>
            <a:off x="4876800" y="6018492"/>
            <a:ext cx="29033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dirty="0">
                <a:solidFill>
                  <a:srgbClr val="002060"/>
                </a:solidFill>
                <a:latin typeface="微软雅黑" panose="020B0503020204020204" pitchFamily="34" charset="-122"/>
                <a:ea typeface="微软雅黑" panose="020B0503020204020204" pitchFamily="34" charset="-122"/>
              </a:rPr>
              <a:t>图</a:t>
            </a:r>
            <a:r>
              <a:rPr lang="en-US" altLang="zh-CN" dirty="0">
                <a:solidFill>
                  <a:srgbClr val="002060"/>
                </a:solidFill>
                <a:latin typeface="微软雅黑" panose="020B0503020204020204" pitchFamily="34" charset="-122"/>
                <a:ea typeface="微软雅黑" panose="020B0503020204020204" pitchFamily="34" charset="-122"/>
              </a:rPr>
              <a:t>1-12 </a:t>
            </a:r>
            <a:r>
              <a:rPr lang="zh-CN" altLang="en-US" dirty="0">
                <a:solidFill>
                  <a:srgbClr val="002060"/>
                </a:solidFill>
                <a:latin typeface="微软雅黑" panose="020B0503020204020204" pitchFamily="34" charset="-122"/>
                <a:ea typeface="微软雅黑" panose="020B0503020204020204" pitchFamily="34" charset="-122"/>
              </a:rPr>
              <a:t>不同类型的传感器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CFCF4F2B-6F52-48BB-8189-FF40C12C8DA1}"/>
              </a:ext>
            </a:extLst>
          </p:cNvPr>
          <p:cNvSpPr>
            <a:spLocks noGrp="1" noChangeArrowheads="1"/>
          </p:cNvSpPr>
          <p:nvPr>
            <p:ph idx="1"/>
          </p:nvPr>
        </p:nvSpPr>
        <p:spPr/>
        <p:txBody>
          <a:bodyPr/>
          <a:lstStyle/>
          <a:p>
            <a:r>
              <a:rPr lang="zh-CN" altLang="en-US" sz="2000"/>
              <a:t>物联网已经广泛应用于智能交通、智慧医疗、智能家居、环保监测、智能安防、智能物流、智能电网、智慧农业、智能工业等领域，对国民经济与社会发展起到了重要的推动作用</a:t>
            </a:r>
          </a:p>
        </p:txBody>
      </p:sp>
      <p:sp>
        <p:nvSpPr>
          <p:cNvPr id="39938" name="Rectangle 2">
            <a:extLst>
              <a:ext uri="{FF2B5EF4-FFF2-40B4-BE49-F238E27FC236}">
                <a16:creationId xmlns:a16="http://schemas.microsoft.com/office/drawing/2014/main" id="{58C3BF8E-1C89-4607-94CB-1C51FAD291CC}"/>
              </a:ext>
            </a:extLst>
          </p:cNvPr>
          <p:cNvSpPr>
            <a:spLocks noGrp="1" noChangeArrowheads="1"/>
          </p:cNvSpPr>
          <p:nvPr>
            <p:ph type="title"/>
          </p:nvPr>
        </p:nvSpPr>
        <p:spPr>
          <a:ln/>
        </p:spPr>
        <p:txBody>
          <a:bodyPr/>
          <a:lstStyle/>
          <a:p>
            <a:r>
              <a:rPr lang="zh-CN" altLang="en-US" dirty="0"/>
              <a:t>1.8.2 物联网</a:t>
            </a:r>
          </a:p>
        </p:txBody>
      </p:sp>
      <p:pic>
        <p:nvPicPr>
          <p:cNvPr id="39940" name="Picture 5" descr="图片15">
            <a:extLst>
              <a:ext uri="{FF2B5EF4-FFF2-40B4-BE49-F238E27FC236}">
                <a16:creationId xmlns:a16="http://schemas.microsoft.com/office/drawing/2014/main" id="{B7A8A109-0900-4E0B-9A30-4EE722261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95600"/>
            <a:ext cx="70104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6">
            <a:extLst>
              <a:ext uri="{FF2B5EF4-FFF2-40B4-BE49-F238E27FC236}">
                <a16:creationId xmlns:a16="http://schemas.microsoft.com/office/drawing/2014/main" id="{00BB8CFF-19F6-43E3-9DE6-4F3B56F3E87C}"/>
              </a:ext>
            </a:extLst>
          </p:cNvPr>
          <p:cNvSpPr>
            <a:spLocks noChangeArrowheads="1"/>
          </p:cNvSpPr>
          <p:nvPr/>
        </p:nvSpPr>
        <p:spPr bwMode="auto">
          <a:xfrm>
            <a:off x="527051" y="1074078"/>
            <a:ext cx="1547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3.</a:t>
            </a:r>
            <a:r>
              <a:rPr lang="zh-CN" altLang="en-US" b="1" dirty="0">
                <a:solidFill>
                  <a:srgbClr val="002060"/>
                </a:solidFill>
                <a:latin typeface="微软雅黑" panose="020B0503020204020204" pitchFamily="34" charset="-122"/>
                <a:ea typeface="微软雅黑" panose="020B0503020204020204" pitchFamily="34" charset="-122"/>
              </a:rPr>
              <a:t>物联网应用</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DA3A4F04-AFFC-4A06-B5BA-469C6DADF00C}"/>
              </a:ext>
            </a:extLst>
          </p:cNvPr>
          <p:cNvSpPr>
            <a:spLocks noGrp="1" noChangeArrowheads="1"/>
          </p:cNvSpPr>
          <p:nvPr>
            <p:ph idx="1"/>
          </p:nvPr>
        </p:nvSpPr>
        <p:spPr/>
        <p:txBody>
          <a:bodyPr/>
          <a:lstStyle/>
          <a:p>
            <a:r>
              <a:rPr lang="zh-CN" altLang="en-US" sz="2000" dirty="0"/>
              <a:t>完整的物联网产业链主要包括核心感应器件提供商、感知层末端设备提供商、网络提供商、软件与行业解决方案提供商、系统集成商、运营及服务提供商等六大环节</a:t>
            </a:r>
          </a:p>
        </p:txBody>
      </p:sp>
      <p:sp>
        <p:nvSpPr>
          <p:cNvPr id="40962" name="Rectangle 2">
            <a:extLst>
              <a:ext uri="{FF2B5EF4-FFF2-40B4-BE49-F238E27FC236}">
                <a16:creationId xmlns:a16="http://schemas.microsoft.com/office/drawing/2014/main" id="{DE0C6F6D-2A15-4CF0-A311-E42E00EBAF26}"/>
              </a:ext>
            </a:extLst>
          </p:cNvPr>
          <p:cNvSpPr>
            <a:spLocks noGrp="1" noChangeArrowheads="1"/>
          </p:cNvSpPr>
          <p:nvPr>
            <p:ph type="title"/>
          </p:nvPr>
        </p:nvSpPr>
        <p:spPr>
          <a:ln/>
        </p:spPr>
        <p:txBody>
          <a:bodyPr/>
          <a:lstStyle/>
          <a:p>
            <a:r>
              <a:rPr lang="zh-CN" altLang="en-US" dirty="0"/>
              <a:t>1.8.2 物联网</a:t>
            </a:r>
          </a:p>
        </p:txBody>
      </p:sp>
      <p:sp>
        <p:nvSpPr>
          <p:cNvPr id="40964" name="Text Box 6">
            <a:extLst>
              <a:ext uri="{FF2B5EF4-FFF2-40B4-BE49-F238E27FC236}">
                <a16:creationId xmlns:a16="http://schemas.microsoft.com/office/drawing/2014/main" id="{D6197178-FA42-4601-8790-33FD7500290B}"/>
              </a:ext>
            </a:extLst>
          </p:cNvPr>
          <p:cNvSpPr txBox="1">
            <a:spLocks noChangeArrowheads="1"/>
          </p:cNvSpPr>
          <p:nvPr/>
        </p:nvSpPr>
        <p:spPr bwMode="auto">
          <a:xfrm>
            <a:off x="5181600" y="6172201"/>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2060"/>
                </a:solidFill>
                <a:latin typeface="微软雅黑" panose="020B0503020204020204" pitchFamily="34" charset="-122"/>
                <a:ea typeface="微软雅黑" panose="020B0503020204020204" pitchFamily="34" charset="-122"/>
              </a:rPr>
              <a:t>物联网产业链</a:t>
            </a:r>
          </a:p>
        </p:txBody>
      </p:sp>
      <p:sp>
        <p:nvSpPr>
          <p:cNvPr id="40965" name="Rectangle 7">
            <a:extLst>
              <a:ext uri="{FF2B5EF4-FFF2-40B4-BE49-F238E27FC236}">
                <a16:creationId xmlns:a16="http://schemas.microsoft.com/office/drawing/2014/main" id="{CCDD218A-6231-4C38-BF74-614336896C95}"/>
              </a:ext>
            </a:extLst>
          </p:cNvPr>
          <p:cNvSpPr>
            <a:spLocks noChangeArrowheads="1"/>
          </p:cNvSpPr>
          <p:nvPr/>
        </p:nvSpPr>
        <p:spPr bwMode="auto">
          <a:xfrm>
            <a:off x="527051" y="1074078"/>
            <a:ext cx="1547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4.</a:t>
            </a:r>
            <a:r>
              <a:rPr lang="zh-CN" altLang="en-US" b="1" dirty="0">
                <a:solidFill>
                  <a:srgbClr val="002060"/>
                </a:solidFill>
                <a:latin typeface="微软雅黑" panose="020B0503020204020204" pitchFamily="34" charset="-122"/>
                <a:ea typeface="微软雅黑" panose="020B0503020204020204" pitchFamily="34" charset="-122"/>
              </a:rPr>
              <a:t>物联网产业</a:t>
            </a:r>
          </a:p>
        </p:txBody>
      </p:sp>
      <p:pic>
        <p:nvPicPr>
          <p:cNvPr id="40966" name="Picture 8">
            <a:extLst>
              <a:ext uri="{FF2B5EF4-FFF2-40B4-BE49-F238E27FC236}">
                <a16:creationId xmlns:a16="http://schemas.microsoft.com/office/drawing/2014/main" id="{FA88363F-F8D8-4FBF-9261-6A315A749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90801"/>
            <a:ext cx="7086600"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1293DCF4-5ED0-43F9-BD88-DC441F4E3086}"/>
              </a:ext>
            </a:extLst>
          </p:cNvPr>
          <p:cNvSpPr>
            <a:spLocks noGrp="1" noChangeArrowheads="1"/>
          </p:cNvSpPr>
          <p:nvPr>
            <p:ph idx="1"/>
          </p:nvPr>
        </p:nvSpPr>
        <p:spPr/>
        <p:txBody>
          <a:bodyPr/>
          <a:lstStyle/>
          <a:p>
            <a:r>
              <a:rPr lang="zh-CN" altLang="en-US" sz="2000"/>
              <a:t>云计算、大数据和物联网代表了</a:t>
            </a:r>
            <a:r>
              <a:rPr lang="en-US" altLang="zh-CN" sz="2000"/>
              <a:t>IT</a:t>
            </a:r>
            <a:r>
              <a:rPr lang="zh-CN" altLang="en-US" sz="2000"/>
              <a:t>领域最新的技术发展趋势，三者既有区别又有联系</a:t>
            </a:r>
          </a:p>
        </p:txBody>
      </p:sp>
      <p:sp>
        <p:nvSpPr>
          <p:cNvPr id="41986" name="Rectangle 2">
            <a:extLst>
              <a:ext uri="{FF2B5EF4-FFF2-40B4-BE49-F238E27FC236}">
                <a16:creationId xmlns:a16="http://schemas.microsoft.com/office/drawing/2014/main" id="{D68FEB9A-A097-4252-969B-AA1DE3C0E8A3}"/>
              </a:ext>
            </a:extLst>
          </p:cNvPr>
          <p:cNvSpPr>
            <a:spLocks noGrp="1" noChangeArrowheads="1"/>
          </p:cNvSpPr>
          <p:nvPr>
            <p:ph type="title"/>
          </p:nvPr>
        </p:nvSpPr>
        <p:spPr>
          <a:ln/>
        </p:spPr>
        <p:txBody>
          <a:bodyPr/>
          <a:lstStyle/>
          <a:p>
            <a:r>
              <a:rPr lang="zh-CN" altLang="en-US" dirty="0"/>
              <a:t>1.8.3 大数据与云计算、物联网的关系</a:t>
            </a:r>
          </a:p>
        </p:txBody>
      </p:sp>
      <p:sp>
        <p:nvSpPr>
          <p:cNvPr id="41988" name="Text Box 6">
            <a:extLst>
              <a:ext uri="{FF2B5EF4-FFF2-40B4-BE49-F238E27FC236}">
                <a16:creationId xmlns:a16="http://schemas.microsoft.com/office/drawing/2014/main" id="{E70F86C2-4E29-47BD-8151-39FE9C8E05EA}"/>
              </a:ext>
            </a:extLst>
          </p:cNvPr>
          <p:cNvSpPr txBox="1">
            <a:spLocks noChangeArrowheads="1"/>
          </p:cNvSpPr>
          <p:nvPr/>
        </p:nvSpPr>
        <p:spPr bwMode="auto">
          <a:xfrm>
            <a:off x="3962400" y="5943601"/>
            <a:ext cx="472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图1-9 大数据、云计算和物联网之间的关系</a:t>
            </a:r>
          </a:p>
        </p:txBody>
      </p:sp>
      <p:pic>
        <p:nvPicPr>
          <p:cNvPr id="41989" name="Picture 7">
            <a:extLst>
              <a:ext uri="{FF2B5EF4-FFF2-40B4-BE49-F238E27FC236}">
                <a16:creationId xmlns:a16="http://schemas.microsoft.com/office/drawing/2014/main" id="{8F7EAE20-2A7F-40DC-B900-075286612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86000"/>
            <a:ext cx="70866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97F0CC83-1EFA-4102-B8A7-D26A66C71CFC}"/>
              </a:ext>
            </a:extLst>
          </p:cNvPr>
          <p:cNvSpPr>
            <a:spLocks noGrp="1" noChangeArrowheads="1"/>
          </p:cNvSpPr>
          <p:nvPr>
            <p:ph idx="1"/>
          </p:nvPr>
        </p:nvSpPr>
        <p:spPr/>
        <p:txBody>
          <a:bodyPr/>
          <a:lstStyle/>
          <a:p>
            <a:r>
              <a:rPr lang="zh-CN" altLang="en-US" sz="1600"/>
              <a:t>本章介绍了大数据技术的发展历程，并指出信息科技的不断进步为大数据时代提供了技术支撑，数据产生方式的变革促成了大数据时代的来临</a:t>
            </a:r>
          </a:p>
          <a:p>
            <a:r>
              <a:rPr lang="zh-CN" altLang="en-US" sz="1600"/>
              <a:t>大数据具有数据量大、数据类型繁多、处理速度快、价值密度低等特点，统称“</a:t>
            </a:r>
            <a:r>
              <a:rPr lang="en-US" altLang="zh-CN" sz="1600"/>
              <a:t>4V”</a:t>
            </a:r>
            <a:r>
              <a:rPr lang="zh-CN" altLang="en-US" sz="1600"/>
              <a:t>。大数据对科学研究、思维方式、社会发展、就业市场和人才培养等方面，都产生了重要的影响，深刻理解大数据的这些影响，有助于我们更好把握学习和应用大数据的方向</a:t>
            </a:r>
          </a:p>
          <a:p>
            <a:r>
              <a:rPr lang="zh-CN" altLang="en-US" sz="1600"/>
              <a:t>大数据在金融、汽车、零售、餐饮、电信、能源、政务、医疗、体育、娱乐等在内的社会各行各业都得到了日益广泛的应用，深刻地改变着我们的社会生产和日常生活</a:t>
            </a:r>
          </a:p>
          <a:p>
            <a:r>
              <a:rPr lang="zh-CN" altLang="en-US" sz="1600"/>
              <a:t>大数据并非单一的数据或技术，而是数据和大数据技术的综合体。大数据技术主要包括数据采集、数据存储和管理、数据处理与分析、数据安全和隐私保护等几个层面的内容</a:t>
            </a:r>
          </a:p>
          <a:p>
            <a:r>
              <a:rPr lang="zh-CN" altLang="en-US" sz="1600"/>
              <a:t>大数据产业包括</a:t>
            </a:r>
            <a:r>
              <a:rPr lang="en-US" altLang="zh-CN" sz="1600"/>
              <a:t>IT</a:t>
            </a:r>
            <a:r>
              <a:rPr lang="zh-CN" altLang="en-US" sz="1600"/>
              <a:t>基础设施层、数据源层、数据管理层、数据分析层、数据平台层和数据应用层，在不同层面，都已经形成了一批引领市场的技术和企业</a:t>
            </a:r>
          </a:p>
          <a:p>
            <a:r>
              <a:rPr lang="zh-CN" altLang="en-US" sz="1600"/>
              <a:t>本章最后介绍了云计算和物联网的概念和关键技术，并阐述了大数据、云计算和物联网三者之间的区别与联系</a:t>
            </a:r>
          </a:p>
          <a:p>
            <a:endParaRPr lang="zh-CN" altLang="en-US" sz="1600"/>
          </a:p>
        </p:txBody>
      </p:sp>
      <p:sp>
        <p:nvSpPr>
          <p:cNvPr id="43010" name="Rectangle 2">
            <a:extLst>
              <a:ext uri="{FF2B5EF4-FFF2-40B4-BE49-F238E27FC236}">
                <a16:creationId xmlns:a16="http://schemas.microsoft.com/office/drawing/2014/main" id="{CEE94AA1-E76D-49B4-9128-F877BE402622}"/>
              </a:ext>
            </a:extLst>
          </p:cNvPr>
          <p:cNvSpPr>
            <a:spLocks noGrp="1" noChangeArrowheads="1"/>
          </p:cNvSpPr>
          <p:nvPr>
            <p:ph type="title"/>
          </p:nvPr>
        </p:nvSpPr>
        <p:spPr>
          <a:ln/>
        </p:spPr>
        <p:txBody>
          <a:bodyPr/>
          <a:lstStyle/>
          <a:p>
            <a:r>
              <a:rPr lang="zh-CN" altLang="en-US"/>
              <a:t>本章小结</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BF7B93E-EF6B-4EEF-BF6B-A66F138F1CAD}"/>
              </a:ext>
            </a:extLst>
          </p:cNvPr>
          <p:cNvSpPr>
            <a:spLocks noGrp="1" noChangeArrowheads="1"/>
          </p:cNvSpPr>
          <p:nvPr>
            <p:ph type="title"/>
          </p:nvPr>
        </p:nvSpPr>
        <p:spPr>
          <a:ln/>
        </p:spPr>
        <p:txBody>
          <a:bodyPr/>
          <a:lstStyle/>
          <a:p>
            <a:r>
              <a:rPr lang="zh-CN" altLang="en-US"/>
              <a:t>1.1.2信息科技为大数据时代提供技术支撑</a:t>
            </a:r>
          </a:p>
        </p:txBody>
      </p:sp>
      <p:pic>
        <p:nvPicPr>
          <p:cNvPr id="7171" name="Picture 4" descr="图片2">
            <a:extLst>
              <a:ext uri="{FF2B5EF4-FFF2-40B4-BE49-F238E27FC236}">
                <a16:creationId xmlns:a16="http://schemas.microsoft.com/office/drawing/2014/main" id="{3B3DBDAA-A3D5-46F7-8CE3-08919ADC3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298576"/>
            <a:ext cx="72390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a:extLst>
              <a:ext uri="{FF2B5EF4-FFF2-40B4-BE49-F238E27FC236}">
                <a16:creationId xmlns:a16="http://schemas.microsoft.com/office/drawing/2014/main" id="{6A02E976-F7E1-4CEF-9C60-A3CF4931887C}"/>
              </a:ext>
            </a:extLst>
          </p:cNvPr>
          <p:cNvSpPr txBox="1">
            <a:spLocks noChangeArrowheads="1"/>
          </p:cNvSpPr>
          <p:nvPr/>
        </p:nvSpPr>
        <p:spPr bwMode="auto">
          <a:xfrm>
            <a:off x="4572000" y="6019801"/>
            <a:ext cx="3657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2060"/>
                </a:solidFill>
                <a:latin typeface="微软雅黑" panose="020B0503020204020204" pitchFamily="34" charset="-122"/>
                <a:ea typeface="微软雅黑" panose="020B0503020204020204" pitchFamily="34" charset="-122"/>
              </a:rPr>
              <a:t>存储价格随时间变化情况</a:t>
            </a:r>
          </a:p>
        </p:txBody>
      </p:sp>
      <p:sp>
        <p:nvSpPr>
          <p:cNvPr id="7173" name="Rectangle 6">
            <a:extLst>
              <a:ext uri="{FF2B5EF4-FFF2-40B4-BE49-F238E27FC236}">
                <a16:creationId xmlns:a16="http://schemas.microsoft.com/office/drawing/2014/main" id="{5C4586E2-024E-4514-B89E-692F594406F9}"/>
              </a:ext>
            </a:extLst>
          </p:cNvPr>
          <p:cNvSpPr>
            <a:spLocks noChangeArrowheads="1"/>
          </p:cNvSpPr>
          <p:nvPr/>
        </p:nvSpPr>
        <p:spPr bwMode="auto">
          <a:xfrm>
            <a:off x="1752601" y="1141692"/>
            <a:ext cx="27703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1. </a:t>
            </a:r>
            <a:r>
              <a:rPr lang="zh-CN" altLang="en-US" b="1" dirty="0">
                <a:solidFill>
                  <a:srgbClr val="002060"/>
                </a:solidFill>
                <a:latin typeface="微软雅黑" panose="020B0503020204020204" pitchFamily="34" charset="-122"/>
                <a:ea typeface="微软雅黑" panose="020B0503020204020204" pitchFamily="34" charset="-122"/>
              </a:rPr>
              <a:t>存储设备容量不断增加</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0BDD5B7F-CC67-4283-856C-DEC9A08C2AF2}"/>
              </a:ext>
            </a:extLst>
          </p:cNvPr>
          <p:cNvSpPr>
            <a:spLocks noGrp="1"/>
          </p:cNvSpPr>
          <p:nvPr>
            <p:ph type="title"/>
          </p:nvPr>
        </p:nvSpPr>
        <p:spPr>
          <a:ln/>
        </p:spPr>
        <p:txBody>
          <a:bodyPr/>
          <a:lstStyle/>
          <a:p>
            <a:r>
              <a:rPr lang="zh-CN" altLang="en-US" dirty="0"/>
              <a:t>1.2 信息科技为大数据时代提供技术支撑</a:t>
            </a:r>
          </a:p>
        </p:txBody>
      </p:sp>
      <p:sp>
        <p:nvSpPr>
          <p:cNvPr id="3" name="文本占位符 2">
            <a:extLst>
              <a:ext uri="{FF2B5EF4-FFF2-40B4-BE49-F238E27FC236}">
                <a16:creationId xmlns:a16="http://schemas.microsoft.com/office/drawing/2014/main" id="{A63968D5-6C4F-4CB6-B467-62B75634D3A4}"/>
              </a:ext>
            </a:extLst>
          </p:cNvPr>
          <p:cNvSpPr>
            <a:spLocks noGrp="1"/>
          </p:cNvSpPr>
          <p:nvPr>
            <p:ph type="body" sz="quarter" idx="11"/>
          </p:nvPr>
        </p:nvSpPr>
        <p:spPr>
          <a:xfrm>
            <a:off x="1905110" y="5181554"/>
            <a:ext cx="8438717" cy="1199898"/>
          </a:xfrm>
        </p:spPr>
        <p:txBody>
          <a:bodyPr>
            <a:normAutofit fontScale="70000" lnSpcReduction="20000"/>
          </a:bodyPr>
          <a:lstStyle/>
          <a:p>
            <a:pPr algn="l"/>
            <a:r>
              <a:rPr lang="zh-CN" altLang="en-US" dirty="0"/>
              <a:t>来自斯威本科技大学（</a:t>
            </a:r>
            <a:r>
              <a:rPr lang="en-US" altLang="zh-CN" dirty="0"/>
              <a:t>Swinburne University of Technology</a:t>
            </a:r>
            <a:r>
              <a:rPr lang="zh-CN" altLang="en-US" dirty="0"/>
              <a:t>）的研究团队，在</a:t>
            </a:r>
            <a:r>
              <a:rPr lang="en-US" altLang="zh-CN" dirty="0"/>
              <a:t>2013</a:t>
            </a:r>
            <a:r>
              <a:rPr lang="zh-CN" altLang="en-US" dirty="0"/>
              <a:t>年</a:t>
            </a:r>
            <a:r>
              <a:rPr lang="en-US" altLang="zh-CN" dirty="0"/>
              <a:t>6</a:t>
            </a:r>
            <a:r>
              <a:rPr lang="zh-CN" altLang="en-US" dirty="0"/>
              <a:t>月</a:t>
            </a:r>
            <a:r>
              <a:rPr lang="en-US" altLang="zh-CN" dirty="0"/>
              <a:t>29</a:t>
            </a:r>
            <a:r>
              <a:rPr lang="zh-CN" altLang="en-US" dirty="0"/>
              <a:t>日刊出的</a:t>
            </a:r>
            <a:r>
              <a:rPr lang="en-US" altLang="zh-CN" dirty="0"/>
              <a:t>《</a:t>
            </a:r>
            <a:r>
              <a:rPr lang="zh-CN" altLang="en-US" dirty="0"/>
              <a:t>自然通讯（</a:t>
            </a:r>
            <a:r>
              <a:rPr lang="en-US" altLang="zh-CN" dirty="0"/>
              <a:t>Nature Communications</a:t>
            </a:r>
            <a:r>
              <a:rPr lang="zh-CN" altLang="en-US" dirty="0"/>
              <a:t>）</a:t>
            </a:r>
            <a:r>
              <a:rPr lang="en-US" altLang="zh-CN" dirty="0"/>
              <a:t>》</a:t>
            </a:r>
            <a:r>
              <a:rPr lang="zh-CN" altLang="en-US" dirty="0"/>
              <a:t>杂志的文章中，描述了一种全新的数据存储方式，可将</a:t>
            </a:r>
            <a:r>
              <a:rPr lang="en-US" altLang="zh-CN" dirty="0"/>
              <a:t>1PB</a:t>
            </a:r>
            <a:r>
              <a:rPr lang="zh-CN" altLang="en-US" dirty="0"/>
              <a:t>（</a:t>
            </a:r>
            <a:r>
              <a:rPr lang="en-US" altLang="zh-CN" dirty="0"/>
              <a:t>1024TB</a:t>
            </a:r>
            <a:r>
              <a:rPr lang="zh-CN" altLang="en-US" dirty="0"/>
              <a:t>）的数据存储到一张仅</a:t>
            </a:r>
            <a:r>
              <a:rPr lang="en-US" altLang="zh-CN" dirty="0"/>
              <a:t>DVD</a:t>
            </a:r>
            <a:r>
              <a:rPr lang="zh-CN" altLang="en-US" dirty="0"/>
              <a:t>大小的聚合物碟片上。</a:t>
            </a:r>
          </a:p>
          <a:p>
            <a:pPr algn="l"/>
            <a:endParaRPr lang="zh-CN" altLang="en-US" dirty="0"/>
          </a:p>
        </p:txBody>
      </p:sp>
      <p:pic>
        <p:nvPicPr>
          <p:cNvPr id="8195" name="图片 2" descr="petabyte-dvd-disk-two-photon-optical-writing-reading.jpg">
            <a:extLst>
              <a:ext uri="{FF2B5EF4-FFF2-40B4-BE49-F238E27FC236}">
                <a16:creationId xmlns:a16="http://schemas.microsoft.com/office/drawing/2014/main" id="{38D36FBE-B6E0-442C-A8BD-AD8CF5BD5E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371601"/>
            <a:ext cx="5048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C78F6E0-EEBA-46D6-A813-D46A01B304C4}"/>
              </a:ext>
            </a:extLst>
          </p:cNvPr>
          <p:cNvSpPr>
            <a:spLocks noGrp="1" noChangeArrowheads="1"/>
          </p:cNvSpPr>
          <p:nvPr>
            <p:ph type="title"/>
          </p:nvPr>
        </p:nvSpPr>
        <p:spPr>
          <a:ln/>
        </p:spPr>
        <p:txBody>
          <a:bodyPr/>
          <a:lstStyle/>
          <a:p>
            <a:r>
              <a:rPr lang="zh-CN" altLang="en-US"/>
              <a:t>1.1.2信息科技为大数据时代提供技术支撑</a:t>
            </a:r>
          </a:p>
        </p:txBody>
      </p:sp>
      <p:sp>
        <p:nvSpPr>
          <p:cNvPr id="3" name="文本占位符 2">
            <a:extLst>
              <a:ext uri="{FF2B5EF4-FFF2-40B4-BE49-F238E27FC236}">
                <a16:creationId xmlns:a16="http://schemas.microsoft.com/office/drawing/2014/main" id="{B16428C2-F3F7-44BD-BDB0-6AA1D5A72735}"/>
              </a:ext>
            </a:extLst>
          </p:cNvPr>
          <p:cNvSpPr>
            <a:spLocks noGrp="1"/>
          </p:cNvSpPr>
          <p:nvPr>
            <p:ph type="body" sz="quarter" idx="11"/>
          </p:nvPr>
        </p:nvSpPr>
        <p:spPr/>
        <p:txBody>
          <a:bodyPr>
            <a:normAutofit fontScale="92500" lnSpcReduction="20000"/>
          </a:bodyPr>
          <a:lstStyle/>
          <a:p>
            <a:r>
              <a:rPr lang="en-US" altLang="zh-CN" dirty="0">
                <a:solidFill>
                  <a:srgbClr val="002060"/>
                </a:solidFill>
                <a:latin typeface="微软雅黑" panose="020B0503020204020204" pitchFamily="34" charset="-122"/>
                <a:ea typeface="微软雅黑" panose="020B0503020204020204" pitchFamily="34" charset="-122"/>
              </a:rPr>
              <a:t>CPU</a:t>
            </a:r>
            <a:r>
              <a:rPr lang="zh-CN" altLang="en-US" dirty="0">
                <a:solidFill>
                  <a:srgbClr val="002060"/>
                </a:solidFill>
                <a:latin typeface="微软雅黑" panose="020B0503020204020204" pitchFamily="34" charset="-122"/>
                <a:ea typeface="微软雅黑" panose="020B0503020204020204" pitchFamily="34" charset="-122"/>
              </a:rPr>
              <a:t>晶体管数目随时间变化情况</a:t>
            </a:r>
          </a:p>
          <a:p>
            <a:endParaRPr lang="zh-CN" altLang="en-US" dirty="0">
              <a:solidFill>
                <a:srgbClr val="002060"/>
              </a:solidFill>
              <a:latin typeface="微软雅黑" panose="020B0503020204020204" pitchFamily="34" charset="-122"/>
              <a:ea typeface="微软雅黑" panose="020B0503020204020204" pitchFamily="34" charset="-122"/>
            </a:endParaRPr>
          </a:p>
        </p:txBody>
      </p:sp>
      <p:pic>
        <p:nvPicPr>
          <p:cNvPr id="9219" name="Picture 4" descr="图片3">
            <a:extLst>
              <a:ext uri="{FF2B5EF4-FFF2-40B4-BE49-F238E27FC236}">
                <a16:creationId xmlns:a16="http://schemas.microsoft.com/office/drawing/2014/main" id="{DBF3A4B0-074A-4ADC-AAF8-9994CB8E5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86" y="1600248"/>
            <a:ext cx="64008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6">
            <a:extLst>
              <a:ext uri="{FF2B5EF4-FFF2-40B4-BE49-F238E27FC236}">
                <a16:creationId xmlns:a16="http://schemas.microsoft.com/office/drawing/2014/main" id="{57EC3E1E-DAD7-4B82-BEC4-ACADC5E6C3C7}"/>
              </a:ext>
            </a:extLst>
          </p:cNvPr>
          <p:cNvSpPr>
            <a:spLocks noChangeArrowheads="1"/>
          </p:cNvSpPr>
          <p:nvPr/>
        </p:nvSpPr>
        <p:spPr bwMode="auto">
          <a:xfrm>
            <a:off x="1752600" y="1141692"/>
            <a:ext cx="2864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2. CPU</a:t>
            </a:r>
            <a:r>
              <a:rPr lang="zh-CN" altLang="en-US" b="1" dirty="0">
                <a:solidFill>
                  <a:srgbClr val="002060"/>
                </a:solidFill>
                <a:latin typeface="微软雅黑" panose="020B0503020204020204" pitchFamily="34" charset="-122"/>
                <a:ea typeface="微软雅黑" panose="020B0503020204020204" pitchFamily="34" charset="-122"/>
              </a:rPr>
              <a:t>处理能力大幅提升</a:t>
            </a:r>
            <a:r>
              <a:rPr lang="zh-CN" altLang="en-US" dirty="0">
                <a:solidFill>
                  <a:srgbClr val="002060"/>
                </a:solidFill>
                <a:latin typeface="微软雅黑" panose="020B0503020204020204" pitchFamily="34" charset="-122"/>
                <a:ea typeface="微软雅黑" panose="020B0503020204020204" pitchFamily="34" charset="-122"/>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233FA68-D683-466D-9527-20651F7BF51B}"/>
              </a:ext>
            </a:extLst>
          </p:cNvPr>
          <p:cNvSpPr>
            <a:spLocks noGrp="1" noChangeArrowheads="1"/>
          </p:cNvSpPr>
          <p:nvPr>
            <p:ph type="title"/>
          </p:nvPr>
        </p:nvSpPr>
        <p:spPr>
          <a:ln/>
        </p:spPr>
        <p:txBody>
          <a:bodyPr/>
          <a:lstStyle/>
          <a:p>
            <a:r>
              <a:rPr lang="zh-CN" altLang="en-US"/>
              <a:t>1.1.2信息科技为大数据时代提供技术支撑</a:t>
            </a:r>
          </a:p>
        </p:txBody>
      </p:sp>
      <p:sp>
        <p:nvSpPr>
          <p:cNvPr id="3" name="文本占位符 2">
            <a:extLst>
              <a:ext uri="{FF2B5EF4-FFF2-40B4-BE49-F238E27FC236}">
                <a16:creationId xmlns:a16="http://schemas.microsoft.com/office/drawing/2014/main" id="{B471DAB5-7179-492B-B0F5-552BE3E7C573}"/>
              </a:ext>
            </a:extLst>
          </p:cNvPr>
          <p:cNvSpPr>
            <a:spLocks noGrp="1"/>
          </p:cNvSpPr>
          <p:nvPr>
            <p:ph type="body" sz="quarter" idx="11"/>
          </p:nvPr>
        </p:nvSpPr>
        <p:spPr/>
        <p:txBody>
          <a:bodyPr>
            <a:normAutofit fontScale="92500" lnSpcReduction="20000"/>
          </a:bodyPr>
          <a:lstStyle/>
          <a:p>
            <a:r>
              <a:rPr lang="zh-CN" altLang="en-US" dirty="0">
                <a:solidFill>
                  <a:srgbClr val="002060"/>
                </a:solidFill>
                <a:latin typeface="微软雅黑" panose="020B0503020204020204" pitchFamily="34" charset="-122"/>
                <a:ea typeface="微软雅黑" panose="020B0503020204020204" pitchFamily="34" charset="-122"/>
              </a:rPr>
              <a:t>网络带宽随时间变化情况</a:t>
            </a:r>
          </a:p>
        </p:txBody>
      </p:sp>
      <p:pic>
        <p:nvPicPr>
          <p:cNvPr id="10243" name="Picture 4" descr="图片4">
            <a:extLst>
              <a:ext uri="{FF2B5EF4-FFF2-40B4-BE49-F238E27FC236}">
                <a16:creationId xmlns:a16="http://schemas.microsoft.com/office/drawing/2014/main" id="{2E2CF4F9-1973-4548-9DD0-9811A409A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1524050"/>
            <a:ext cx="6627813"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6">
            <a:extLst>
              <a:ext uri="{FF2B5EF4-FFF2-40B4-BE49-F238E27FC236}">
                <a16:creationId xmlns:a16="http://schemas.microsoft.com/office/drawing/2014/main" id="{DB0E41AE-348B-42F1-9CAD-EC12273509D5}"/>
              </a:ext>
            </a:extLst>
          </p:cNvPr>
          <p:cNvSpPr>
            <a:spLocks noChangeArrowheads="1"/>
          </p:cNvSpPr>
          <p:nvPr/>
        </p:nvSpPr>
        <p:spPr bwMode="auto">
          <a:xfrm>
            <a:off x="1905000" y="1141692"/>
            <a:ext cx="23086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002060"/>
                </a:solidFill>
                <a:latin typeface="微软雅黑" panose="020B0503020204020204" pitchFamily="34" charset="-122"/>
                <a:ea typeface="微软雅黑" panose="020B0503020204020204" pitchFamily="34" charset="-122"/>
              </a:rPr>
              <a:t>3. </a:t>
            </a:r>
            <a:r>
              <a:rPr lang="zh-CN" altLang="en-US" b="1" dirty="0">
                <a:solidFill>
                  <a:srgbClr val="002060"/>
                </a:solidFill>
                <a:latin typeface="微软雅黑" panose="020B0503020204020204" pitchFamily="34" charset="-122"/>
                <a:ea typeface="微软雅黑" panose="020B0503020204020204" pitchFamily="34" charset="-122"/>
              </a:rPr>
              <a:t>网络带宽不断增加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F748899-7208-4787-BF58-07A43E34FBF1}"/>
              </a:ext>
            </a:extLst>
          </p:cNvPr>
          <p:cNvSpPr>
            <a:spLocks noGrp="1" noChangeArrowheads="1"/>
          </p:cNvSpPr>
          <p:nvPr>
            <p:ph type="title"/>
          </p:nvPr>
        </p:nvSpPr>
        <p:spPr>
          <a:ln/>
        </p:spPr>
        <p:txBody>
          <a:bodyPr/>
          <a:lstStyle/>
          <a:p>
            <a:r>
              <a:rPr lang="zh-CN" altLang="en-US" sz="2800"/>
              <a:t>1.1.3数据产生方式的变革促成大数据时代的来临</a:t>
            </a:r>
          </a:p>
        </p:txBody>
      </p:sp>
      <p:sp>
        <p:nvSpPr>
          <p:cNvPr id="3" name="文本占位符 2">
            <a:extLst>
              <a:ext uri="{FF2B5EF4-FFF2-40B4-BE49-F238E27FC236}">
                <a16:creationId xmlns:a16="http://schemas.microsoft.com/office/drawing/2014/main" id="{440C4B93-4C7A-4E0D-AC10-25924F94E28D}"/>
              </a:ext>
            </a:extLst>
          </p:cNvPr>
          <p:cNvSpPr>
            <a:spLocks noGrp="1"/>
          </p:cNvSpPr>
          <p:nvPr>
            <p:ph type="body" sz="quarter" idx="11"/>
          </p:nvPr>
        </p:nvSpPr>
        <p:spPr/>
        <p:txBody>
          <a:bodyPr>
            <a:normAutofit fontScale="92500" lnSpcReduction="20000"/>
          </a:bodyPr>
          <a:lstStyle/>
          <a:p>
            <a:r>
              <a:rPr lang="zh-CN" altLang="en-US" dirty="0"/>
              <a:t>数据产生方式的变革</a:t>
            </a:r>
          </a:p>
          <a:p>
            <a:endParaRPr lang="zh-CN" altLang="en-US" dirty="0"/>
          </a:p>
        </p:txBody>
      </p:sp>
      <p:pic>
        <p:nvPicPr>
          <p:cNvPr id="11267" name="Picture 4" descr="图片5">
            <a:extLst>
              <a:ext uri="{FF2B5EF4-FFF2-40B4-BE49-F238E27FC236}">
                <a16:creationId xmlns:a16="http://schemas.microsoft.com/office/drawing/2014/main" id="{04774653-8A90-445C-9270-018F45821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1143001"/>
            <a:ext cx="6677025"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2020_spring">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TotalTime>
  <Words>3307</Words>
  <Application>Microsoft Office PowerPoint</Application>
  <PresentationFormat>宽屏</PresentationFormat>
  <Paragraphs>318</Paragraphs>
  <Slides>45</Slides>
  <Notes>3</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0</vt:i4>
      </vt:variant>
      <vt:variant>
        <vt:lpstr>幻灯片标题</vt:lpstr>
      </vt:variant>
      <vt:variant>
        <vt:i4>45</vt:i4>
      </vt:variant>
    </vt:vector>
  </HeadingPairs>
  <TitlesOfParts>
    <vt:vector size="55" baseType="lpstr">
      <vt:lpstr>Arial</vt:lpstr>
      <vt:lpstr>宋体</vt:lpstr>
      <vt:lpstr>黑体</vt:lpstr>
      <vt:lpstr>Times New Roman</vt:lpstr>
      <vt:lpstr>Calibri</vt:lpstr>
      <vt:lpstr>微软雅黑</vt:lpstr>
      <vt:lpstr>Wingdings</vt:lpstr>
      <vt:lpstr>Lucida Sans Unicode</vt:lpstr>
      <vt:lpstr>2020_spring</vt:lpstr>
      <vt:lpstr>自定义设计方案</vt:lpstr>
      <vt:lpstr> 第1章 大数据概述</vt:lpstr>
      <vt:lpstr>提纲</vt:lpstr>
      <vt:lpstr>1.1大数据时代</vt:lpstr>
      <vt:lpstr>1.1.1第三次信息化浪潮</vt:lpstr>
      <vt:lpstr>1.1.2信息科技为大数据时代提供技术支撑</vt:lpstr>
      <vt:lpstr>1.2 信息科技为大数据时代提供技术支撑</vt:lpstr>
      <vt:lpstr>1.1.2信息科技为大数据时代提供技术支撑</vt:lpstr>
      <vt:lpstr>1.1.2信息科技为大数据时代提供技术支撑</vt:lpstr>
      <vt:lpstr>1.1.3数据产生方式的变革促成大数据时代的来临</vt:lpstr>
      <vt:lpstr>1.1.4 大数据的发展历程</vt:lpstr>
      <vt:lpstr>提纲</vt:lpstr>
      <vt:lpstr>1.2大数据概念</vt:lpstr>
      <vt:lpstr>1.2.1 数据量大</vt:lpstr>
      <vt:lpstr>1.2.2 数据类型繁多</vt:lpstr>
      <vt:lpstr>1.2.3 处理速度快</vt:lpstr>
      <vt:lpstr>1.2.4 价值密度低</vt:lpstr>
      <vt:lpstr>提纲</vt:lpstr>
      <vt:lpstr>1.3 大数据的影响</vt:lpstr>
      <vt:lpstr>1.3 大数据的影响</vt:lpstr>
      <vt:lpstr>1.3 大数据的影响</vt:lpstr>
      <vt:lpstr>提纲</vt:lpstr>
      <vt:lpstr>1.4 大数据的应用</vt:lpstr>
      <vt:lpstr>典型的大数据应用实例</vt:lpstr>
      <vt:lpstr>典型的大数据应用实例</vt:lpstr>
      <vt:lpstr>提纲</vt:lpstr>
      <vt:lpstr>1.5 大数据关键技术</vt:lpstr>
      <vt:lpstr>1.5 大数据关键技术</vt:lpstr>
      <vt:lpstr>提纲</vt:lpstr>
      <vt:lpstr>1.6 大数据计算模式</vt:lpstr>
      <vt:lpstr>提纲</vt:lpstr>
      <vt:lpstr>1.7 大数据产业</vt:lpstr>
      <vt:lpstr>提纲</vt:lpstr>
      <vt:lpstr>1.8 大数据与云计算、物联网的关系</vt:lpstr>
      <vt:lpstr>1.8.1云计算</vt:lpstr>
      <vt:lpstr>1.8.1 云计算</vt:lpstr>
      <vt:lpstr>1.8.1 云计算</vt:lpstr>
      <vt:lpstr>1.8.1云计算</vt:lpstr>
      <vt:lpstr>1.8.1云计算</vt:lpstr>
      <vt:lpstr>1.8.1 云计算</vt:lpstr>
      <vt:lpstr>1.8.2 物联网</vt:lpstr>
      <vt:lpstr>1.8.2 物联网</vt:lpstr>
      <vt:lpstr>1.8.2 物联网</vt:lpstr>
      <vt:lpstr>1.8.2 物联网</vt:lpstr>
      <vt:lpstr>1.8.3 大数据与云计算、物联网的关系</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大数据技术原理与应用</dc:title>
  <dc:creator>厦门大学-林子雨-编著</dc:creator>
  <dc:description>http://dblab.xmu.edu.cn/post/bigdata</dc:description>
  <cp:lastModifiedBy>Jicheng Hu</cp:lastModifiedBy>
  <cp:revision>100</cp:revision>
  <dcterms:modified xsi:type="dcterms:W3CDTF">2021-03-06T12:39:50Z</dcterms:modified>
</cp:coreProperties>
</file>